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90" r:id="rId2"/>
    <p:sldId id="289" r:id="rId3"/>
    <p:sldId id="291" r:id="rId4"/>
    <p:sldId id="292" r:id="rId5"/>
    <p:sldId id="293" r:id="rId6"/>
    <p:sldId id="294" r:id="rId7"/>
    <p:sldId id="303" r:id="rId8"/>
    <p:sldId id="295" r:id="rId9"/>
    <p:sldId id="304" r:id="rId10"/>
    <p:sldId id="296" r:id="rId11"/>
    <p:sldId id="297" r:id="rId12"/>
    <p:sldId id="305" r:id="rId13"/>
    <p:sldId id="306" r:id="rId14"/>
    <p:sldId id="298" r:id="rId15"/>
    <p:sldId id="299" r:id="rId16"/>
    <p:sldId id="307" r:id="rId17"/>
    <p:sldId id="300" r:id="rId18"/>
    <p:sldId id="301" r:id="rId19"/>
    <p:sldId id="308" r:id="rId20"/>
    <p:sldId id="309" r:id="rId21"/>
    <p:sldId id="257"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2741">
          <p15:clr>
            <a:srgbClr val="A4A3A4"/>
          </p15:clr>
        </p15:guide>
        <p15:guide id="3" orient="horz" pos="2845">
          <p15:clr>
            <a:srgbClr val="A4A3A4"/>
          </p15:clr>
        </p15:guide>
        <p15:guide id="4" orient="horz" pos="297">
          <p15:clr>
            <a:srgbClr val="A4A3A4"/>
          </p15:clr>
        </p15:guide>
        <p15:guide id="5" orient="horz" pos="741">
          <p15:clr>
            <a:srgbClr val="A4A3A4"/>
          </p15:clr>
        </p15:guide>
        <p15:guide id="6" pos="2880">
          <p15:clr>
            <a:srgbClr val="A4A3A4"/>
          </p15:clr>
        </p15:guide>
        <p15:guide id="7" pos="295">
          <p15:clr>
            <a:srgbClr val="A4A3A4"/>
          </p15:clr>
        </p15:guide>
        <p15:guide id="8" pos="5465">
          <p15:clr>
            <a:srgbClr val="A4A3A4"/>
          </p15:clr>
        </p15:guide>
        <p15:guide id="9" pos="2653">
          <p15:clr>
            <a:srgbClr val="A4A3A4"/>
          </p15:clr>
        </p15:guide>
        <p15:guide id="10" pos="310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14" autoAdjust="0"/>
    <p:restoredTop sz="66415" autoAdjust="0"/>
  </p:normalViewPr>
  <p:slideViewPr>
    <p:cSldViewPr showGuides="1">
      <p:cViewPr varScale="1">
        <p:scale>
          <a:sx n="120" d="100"/>
          <a:sy n="120" d="100"/>
        </p:scale>
        <p:origin x="1656" y="176"/>
      </p:cViewPr>
      <p:guideLst>
        <p:guide orient="horz" pos="1620"/>
        <p:guide orient="horz" pos="2741"/>
        <p:guide orient="horz" pos="2845"/>
        <p:guide orient="horz" pos="297"/>
        <p:guide orient="horz" pos="741"/>
        <p:guide pos="2880"/>
        <p:guide pos="295"/>
        <p:guide pos="5465"/>
        <p:guide pos="2653"/>
        <p:guide pos="31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5C16B0-B9B8-49EB-BBFA-DFB653B59C72}" type="datetimeFigureOut">
              <a:rPr lang="en-US" smtClean="0"/>
              <a:t>9/17/19</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42A793-2FFB-4654-9503-CAF114F3A407}" type="slidenum">
              <a:rPr lang="en-CA" smtClean="0"/>
              <a:t>‹#›</a:t>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Intro – our names, roles, today’s research</a:t>
            </a:r>
          </a:p>
        </p:txBody>
      </p:sp>
      <p:sp>
        <p:nvSpPr>
          <p:cNvPr id="4" name="Slide Number Placeholder 3"/>
          <p:cNvSpPr>
            <a:spLocks noGrp="1"/>
          </p:cNvSpPr>
          <p:nvPr>
            <p:ph type="sldNum" sz="quarter" idx="10"/>
          </p:nvPr>
        </p:nvSpPr>
        <p:spPr/>
        <p:txBody>
          <a:bodyPr/>
          <a:lstStyle/>
          <a:p>
            <a:fld id="{A042A793-2FFB-4654-9503-CAF114F3A407}" type="slidenum">
              <a:rPr lang="en-CA" smtClean="0"/>
              <a:t>1</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a:t>In this word cloud are the words financial inclusion companies used to describe themselves. The size of the word corresponds to how strong an indicator that word is of belonging to the category. For example, the presence of words such as Financial, Financial Service, Credit, Loan, Payment in a company’s description are the strong indicators of belonging to the financial inclusion category. </a:t>
            </a:r>
          </a:p>
          <a:p>
            <a:pPr marL="0" indent="0">
              <a:buFontTx/>
              <a:buNone/>
            </a:pPr>
            <a:endParaRPr lang="en-US" dirty="0"/>
          </a:p>
          <a:p>
            <a:pPr marL="0" indent="0">
              <a:buFontTx/>
              <a:buNone/>
            </a:pPr>
            <a:r>
              <a:rPr lang="en-US" dirty="0"/>
              <a:t>Using the descriptions of Financial Inclusion applicants, we then trained a classification model that would take the text description of a company as input and return a yes if the model thought it was a Financial Inclusion company or otherwise, return a no. </a:t>
            </a:r>
          </a:p>
          <a:p>
            <a:pPr marL="0" indent="0">
              <a:buFontTx/>
              <a:buNone/>
            </a:pPr>
            <a:endParaRPr lang="en-US" dirty="0"/>
          </a:p>
          <a:p>
            <a:pPr marL="0" indent="0">
              <a:buFontTx/>
              <a:buNone/>
            </a:pPr>
            <a:r>
              <a:rPr lang="en-US" dirty="0"/>
              <a:t>For example, </a:t>
            </a:r>
            <a:r>
              <a:rPr lang="en-US" dirty="0" err="1"/>
              <a:t>Paylater</a:t>
            </a:r>
            <a:r>
              <a:rPr lang="en-US" dirty="0"/>
              <a:t> is a company that did not apply to the IIC but was classified as addressing Financial Inclusion. Looking at </a:t>
            </a:r>
            <a:r>
              <a:rPr lang="en-US" dirty="0" err="1"/>
              <a:t>Paylater’s</a:t>
            </a:r>
            <a:r>
              <a:rPr lang="en-US" dirty="0"/>
              <a:t> description, we can see that there is a lot of overlap between the words in their description and the words in the word cloud. </a:t>
            </a:r>
          </a:p>
        </p:txBody>
      </p:sp>
      <p:sp>
        <p:nvSpPr>
          <p:cNvPr id="4" name="Slide Number Placeholder 3"/>
          <p:cNvSpPr>
            <a:spLocks noGrp="1"/>
          </p:cNvSpPr>
          <p:nvPr>
            <p:ph type="sldNum" sz="quarter" idx="10"/>
          </p:nvPr>
        </p:nvSpPr>
        <p:spPr/>
        <p:txBody>
          <a:bodyPr/>
          <a:lstStyle/>
          <a:p>
            <a:fld id="{A042A793-2FFB-4654-9503-CAF114F3A407}" type="slidenum">
              <a:rPr lang="en-CA" smtClean="0"/>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2800" indent="-172800">
              <a:buFont typeface="Arial" panose="020B0604020202020204" pitchFamily="34" charset="0"/>
              <a:buChar char="•"/>
            </a:pPr>
            <a:r>
              <a:rPr lang="en-US"/>
              <a:t>We built 4 classification models for each challenge area. </a:t>
            </a:r>
          </a:p>
          <a:p>
            <a:pPr marL="172800" indent="-172800">
              <a:buFont typeface="Arial" panose="020B0604020202020204" pitchFamily="34" charset="0"/>
              <a:buChar char="•"/>
            </a:pPr>
            <a:r>
              <a:rPr lang="en-US"/>
              <a:t>We used Crunchbase as our global database of innovative companies and applied our models to the 410k+ companies.</a:t>
            </a:r>
          </a:p>
          <a:p>
            <a:pPr marL="172800" indent="-172800">
              <a:buFont typeface="Arial" panose="020B0604020202020204" pitchFamily="34" charset="0"/>
              <a:buChar char="•"/>
            </a:pPr>
            <a:r>
              <a:rPr lang="en-US"/>
              <a:t>Using our models, we identified 5% of the Crunchbase companies as addressing problems in the 4 challenge areas. </a:t>
            </a:r>
          </a:p>
          <a:p>
            <a:pPr marL="172800" indent="-172800">
              <a:buFont typeface="Arial" panose="020B0604020202020204" pitchFamily="34" charset="0"/>
              <a:buChar char="•"/>
            </a:pPr>
            <a:r>
              <a:rPr lang="en-US"/>
              <a:t>Of this 5%, 33% were identified as addressing problems in financial inclusion. </a:t>
            </a:r>
          </a:p>
          <a:p>
            <a:pPr marL="172800" indent="-172800">
              <a:buFont typeface="Arial" panose="020B0604020202020204" pitchFamily="34" charset="0"/>
              <a:buChar char="•"/>
            </a:pPr>
            <a:endParaRPr lang="en-US"/>
          </a:p>
          <a:p>
            <a:pPr marL="172800" indent="-172800">
              <a:buFont typeface="Arial" panose="020B0604020202020204" pitchFamily="34" charset="0"/>
              <a:buChar char="•"/>
            </a:pPr>
            <a:r>
              <a:rPr lang="en-US"/>
              <a:t>While there appears to be significantly more activity in North America compared to the other regions, we should note that this could be a result of only looking at the English entries in Crunchbase. </a:t>
            </a:r>
          </a:p>
          <a:p>
            <a:pPr marL="172800" indent="-172800">
              <a:buFont typeface="Arial" panose="020B0604020202020204" pitchFamily="34" charset="0"/>
              <a:buChar char="•"/>
            </a:pPr>
            <a:endParaRPr lang="en-US"/>
          </a:p>
          <a:p>
            <a:pPr marL="172800" indent="-172800">
              <a:buFont typeface="Arial" panose="020B0604020202020204" pitchFamily="34" charset="0"/>
              <a:buChar char="•"/>
            </a:pPr>
            <a:r>
              <a:rPr lang="en-US"/>
              <a:t>It is also possible that Crunchbase may not be the best representation of companies in other continents. </a:t>
            </a:r>
          </a:p>
          <a:p>
            <a:pPr>
              <a:buFontTx/>
              <a:buChar char="-"/>
            </a:pPr>
            <a:endParaRPr lang="en-US"/>
          </a:p>
          <a:p>
            <a:pPr>
              <a:buFontTx/>
              <a:buChar char="-"/>
            </a:pPr>
            <a:r>
              <a:rPr lang="en-US"/>
              <a:t> NOTE: Only included predict proba values &gt; 0.75</a:t>
            </a:r>
          </a:p>
          <a:p>
            <a:pPr>
              <a:buFontTx/>
              <a:buChar char="-"/>
            </a:pPr>
            <a:r>
              <a:rPr lang="en-US"/>
              <a:t> 20665 CB inclusive innovators</a:t>
            </a:r>
          </a:p>
          <a:p>
            <a:pPr>
              <a:buFontTx/>
              <a:buChar char="-"/>
            </a:pPr>
            <a:r>
              <a:rPr lang="en-US"/>
              <a:t> 6831 CB Fin Inc</a:t>
            </a:r>
          </a:p>
          <a:p>
            <a:endParaRPr lang="en-CA"/>
          </a:p>
        </p:txBody>
      </p:sp>
      <p:sp>
        <p:nvSpPr>
          <p:cNvPr id="4" name="Slide Number Placeholder 3"/>
          <p:cNvSpPr>
            <a:spLocks noGrp="1"/>
          </p:cNvSpPr>
          <p:nvPr>
            <p:ph type="sldNum" sz="quarter" idx="10"/>
          </p:nvPr>
        </p:nvSpPr>
        <p:spPr/>
        <p:txBody>
          <a:bodyPr/>
          <a:lstStyle/>
          <a:p>
            <a:fld id="{A042A793-2FFB-4654-9503-CAF114F3A407}" type="slidenum">
              <a:rPr lang="en-CA" smtClean="0"/>
              <a:t>12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2800" indent="-172800">
              <a:buFont typeface="Arial" panose="020B0604020202020204" pitchFamily="34" charset="0"/>
              <a:buChar char="•"/>
            </a:pPr>
            <a:r>
              <a:rPr lang="en-US" dirty="0"/>
              <a:t>Let’s now add this layer of companies identified as Financial Inclusion to our map. </a:t>
            </a:r>
          </a:p>
          <a:p>
            <a:pPr marL="172800" indent="-172800">
              <a:buFont typeface="Arial" panose="020B0604020202020204" pitchFamily="34" charset="0"/>
              <a:buChar char="•"/>
            </a:pPr>
            <a:r>
              <a:rPr lang="en-US" dirty="0"/>
              <a:t>Note that these dots represent where companies are based, not necessarily where their solutions are being applied. We did not have the data to capture the markets being served by these companies. </a:t>
            </a:r>
          </a:p>
          <a:p>
            <a:pPr marL="172800" indent="-172800">
              <a:buFont typeface="Arial" panose="020B0604020202020204" pitchFamily="34" charset="0"/>
              <a:buChar char="•"/>
            </a:pPr>
            <a:r>
              <a:rPr lang="en-US" dirty="0"/>
              <a:t>While it is difficult to paint a complete picture, we can start to get a sense of where there may be unmet demand - this being the light blue countries with the fewest dots. These regions could be potential markets for inclusive innovation and we now start to think about how to incentivize inclusive innovation in these areas. </a:t>
            </a:r>
          </a:p>
          <a:p>
            <a:pPr marL="172800" indent="-172800">
              <a:buFont typeface="Arial" panose="020B0604020202020204" pitchFamily="34" charset="0"/>
              <a:buChar char="•"/>
            </a:pPr>
            <a:r>
              <a:rPr lang="en-US" dirty="0"/>
              <a:t>We can also begin to look at the regions that are performing well to see what can be learned from the underlying structures or systems in place.</a:t>
            </a:r>
          </a:p>
          <a:p>
            <a:endParaRPr lang="en-CA" dirty="0"/>
          </a:p>
        </p:txBody>
      </p:sp>
      <p:sp>
        <p:nvSpPr>
          <p:cNvPr id="4" name="Slide Number Placeholder 3"/>
          <p:cNvSpPr>
            <a:spLocks noGrp="1"/>
          </p:cNvSpPr>
          <p:nvPr>
            <p:ph type="sldNum" sz="quarter" idx="10"/>
          </p:nvPr>
        </p:nvSpPr>
        <p:spPr/>
        <p:txBody>
          <a:bodyPr/>
          <a:lstStyle/>
          <a:p>
            <a:fld id="{A042A793-2FFB-4654-9503-CAF114F3A407}" type="slidenum">
              <a:rPr lang="en-CA" smtClean="0"/>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2800" indent="-172800">
              <a:buFont typeface="Arial" panose="020B0604020202020204" pitchFamily="34" charset="0"/>
              <a:buChar char="•"/>
            </a:pPr>
            <a:r>
              <a:rPr lang="en-CA" dirty="0"/>
              <a:t>So that was how we quantified the supply of financial inclusion companies. But when we tried to do this for other categories …</a:t>
            </a:r>
          </a:p>
          <a:p>
            <a:pPr marL="172800" indent="-172800">
              <a:buFont typeface="Arial" panose="020B0604020202020204" pitchFamily="34" charset="0"/>
              <a:buChar char="•"/>
            </a:pPr>
            <a:r>
              <a:rPr lang="en-CA" dirty="0"/>
              <a:t>We found that there was </a:t>
            </a:r>
            <a:r>
              <a:rPr lang="en-CA" sz="1200" b="0" i="0" u="none" strike="noStrike" cap="none" dirty="0">
                <a:solidFill>
                  <a:schemeClr val="dk1"/>
                </a:solidFill>
                <a:effectLst/>
                <a:latin typeface="Tahoma"/>
                <a:ea typeface="Tahoma"/>
                <a:cs typeface="Tahoma"/>
                <a:sym typeface="Tahoma"/>
              </a:rPr>
              <a:t>a wide range of how companies describe themselves </a:t>
            </a:r>
          </a:p>
          <a:p>
            <a:pPr marL="172800" indent="-172800">
              <a:buFont typeface="Arial" panose="020B0604020202020204" pitchFamily="34" charset="0"/>
              <a:buChar char="•"/>
            </a:pPr>
            <a:r>
              <a:rPr lang="en-CA" sz="1200" b="0" i="0" u="none" strike="noStrike" cap="none" dirty="0">
                <a:solidFill>
                  <a:schemeClr val="dk1"/>
                </a:solidFill>
                <a:effectLst/>
                <a:latin typeface="Tahoma"/>
                <a:ea typeface="Tahoma"/>
                <a:cs typeface="Tahoma"/>
                <a:sym typeface="Tahoma"/>
              </a:rPr>
              <a:t>For example, if we look at income growth and job creation, we can see words like Waste, Craft, Food, Artisan, Home Office and Online Marketplace used by companies under this category. </a:t>
            </a:r>
          </a:p>
          <a:p>
            <a:pPr marL="172800" indent="-172800">
              <a:buFont typeface="Arial" panose="020B0604020202020204" pitchFamily="34" charset="0"/>
              <a:buChar char="•"/>
            </a:pPr>
            <a:r>
              <a:rPr lang="en-CA" sz="1200" b="0" i="0" u="none" strike="noStrike" cap="none" dirty="0">
                <a:solidFill>
                  <a:schemeClr val="dk1"/>
                </a:solidFill>
                <a:effectLst/>
                <a:latin typeface="Tahoma"/>
                <a:ea typeface="Tahoma"/>
                <a:cs typeface="Tahoma"/>
                <a:sym typeface="Tahoma"/>
              </a:rPr>
              <a:t>These words cast a large net therefore it proved to be difficult to identify which </a:t>
            </a:r>
            <a:r>
              <a:rPr lang="en-CA" sz="1200" b="0" i="0" u="none" strike="noStrike" cap="none" dirty="0" err="1">
                <a:solidFill>
                  <a:schemeClr val="dk1"/>
                </a:solidFill>
                <a:effectLst/>
                <a:latin typeface="Tahoma"/>
                <a:ea typeface="Tahoma"/>
                <a:cs typeface="Tahoma"/>
                <a:sym typeface="Tahoma"/>
              </a:rPr>
              <a:t>Crunchbase</a:t>
            </a:r>
            <a:r>
              <a:rPr lang="en-CA" sz="1200" b="0" i="0" u="none" strike="noStrike" cap="none" dirty="0">
                <a:solidFill>
                  <a:schemeClr val="dk1"/>
                </a:solidFill>
                <a:effectLst/>
                <a:latin typeface="Tahoma"/>
                <a:ea typeface="Tahoma"/>
                <a:cs typeface="Tahoma"/>
                <a:sym typeface="Tahoma"/>
              </a:rPr>
              <a:t> companies are building solutions within Income Growth and Job Creation. Asa will talk about an alternate approach we explored to overcome this challenge.</a:t>
            </a:r>
          </a:p>
          <a:p>
            <a:pPr marL="172800" indent="-172800"/>
            <a:endParaRPr lang="en-CA" dirty="0"/>
          </a:p>
        </p:txBody>
      </p:sp>
      <p:sp>
        <p:nvSpPr>
          <p:cNvPr id="4" name="Slide Number Placeholder 3"/>
          <p:cNvSpPr>
            <a:spLocks noGrp="1"/>
          </p:cNvSpPr>
          <p:nvPr>
            <p:ph type="sldNum" sz="quarter" idx="10"/>
          </p:nvPr>
        </p:nvSpPr>
        <p:spPr/>
        <p:txBody>
          <a:bodyPr/>
          <a:lstStyle/>
          <a:p>
            <a:fld id="{A042A793-2FFB-4654-9503-CAF114F3A407}" type="slidenum">
              <a:rPr lang="en-CA" smtClean="0"/>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cap="none">
                <a:solidFill>
                  <a:schemeClr val="dk1"/>
                </a:solidFill>
                <a:effectLst/>
                <a:latin typeface="Tahoma"/>
                <a:ea typeface="Tahoma"/>
                <a:cs typeface="Tahoma"/>
                <a:sym typeface="Tahoma"/>
              </a:rPr>
              <a:t>Asa will talk about an alternate approach we explored to overcome this challenge.</a:t>
            </a:r>
            <a:endParaRPr lang="en-US"/>
          </a:p>
          <a:p>
            <a:endParaRPr lang="en-CA"/>
          </a:p>
        </p:txBody>
      </p:sp>
      <p:sp>
        <p:nvSpPr>
          <p:cNvPr id="4" name="Slide Number Placeholder 3"/>
          <p:cNvSpPr>
            <a:spLocks noGrp="1"/>
          </p:cNvSpPr>
          <p:nvPr>
            <p:ph type="sldNum" sz="quarter" idx="10"/>
          </p:nvPr>
        </p:nvSpPr>
        <p:spPr/>
        <p:txBody>
          <a:bodyPr/>
          <a:lstStyle/>
          <a:p>
            <a:fld id="{A042A793-2FFB-4654-9503-CAF114F3A407}" type="slidenum">
              <a:rPr lang="en-CA" smtClean="0"/>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2800" lvl="0" indent="-172800">
              <a:lnSpc>
                <a:spcPct val="100000"/>
              </a:lnSpc>
              <a:spcBef>
                <a:spcPts val="0"/>
              </a:spcBef>
              <a:buClr>
                <a:schemeClr val="dk1"/>
              </a:buClr>
              <a:buSzPts val="1100"/>
              <a:buFont typeface="Arial" pitchFamily="34" charset="0"/>
              <a:buChar char="•"/>
            </a:pPr>
            <a:r>
              <a:rPr lang="en-US">
                <a:solidFill>
                  <a:schemeClr val="tx1"/>
                </a:solidFill>
              </a:rPr>
              <a:t>Recall one of our goals was to measure the regional supply of inclusive innovation.</a:t>
            </a:r>
          </a:p>
          <a:p>
            <a:pPr marL="172800" lvl="0" indent="-172800">
              <a:lnSpc>
                <a:spcPct val="100000"/>
              </a:lnSpc>
              <a:spcBef>
                <a:spcPts val="0"/>
              </a:spcBef>
              <a:buClr>
                <a:schemeClr val="dk1"/>
              </a:buClr>
              <a:buSzPts val="1100"/>
              <a:buFont typeface="Arial" pitchFamily="34" charset="0"/>
              <a:buChar char="•"/>
            </a:pPr>
            <a:r>
              <a:rPr lang="en-US">
                <a:solidFill>
                  <a:schemeClr val="tx1"/>
                </a:solidFill>
              </a:rPr>
              <a:t>In order to do this we need a clear picture of what an inclusively innovative company looks like – or rather, how it describes itself</a:t>
            </a:r>
          </a:p>
          <a:p>
            <a:pPr marL="172800" lvl="0" indent="-172800">
              <a:lnSpc>
                <a:spcPct val="100000"/>
              </a:lnSpc>
              <a:spcBef>
                <a:spcPts val="0"/>
              </a:spcBef>
              <a:buClr>
                <a:schemeClr val="dk1"/>
              </a:buClr>
              <a:buSzPts val="1100"/>
              <a:buFont typeface="Arial" pitchFamily="34" charset="0"/>
              <a:buChar char="•"/>
            </a:pPr>
            <a:r>
              <a:rPr lang="en-US">
                <a:solidFill>
                  <a:schemeClr val="tx1"/>
                </a:solidFill>
              </a:rPr>
              <a:t>We originally assumed that companies that apply to the same IIC category describe themselves similarly, but then realized this isn’t necessarily the case</a:t>
            </a:r>
          </a:p>
          <a:p>
            <a:pPr marL="172800" lvl="0" indent="-172800">
              <a:lnSpc>
                <a:spcPct val="100000"/>
              </a:lnSpc>
              <a:spcBef>
                <a:spcPts val="0"/>
              </a:spcBef>
              <a:buClr>
                <a:schemeClr val="dk1"/>
              </a:buClr>
              <a:buSzPts val="1100"/>
              <a:buFont typeface="Arial" pitchFamily="34" charset="0"/>
              <a:buChar char="•"/>
            </a:pPr>
            <a:endParaRPr lang="en-US">
              <a:solidFill>
                <a:schemeClr val="tx1"/>
              </a:solidFill>
            </a:endParaRPr>
          </a:p>
          <a:p>
            <a:pPr marL="172800" lvl="0" indent="-172800">
              <a:lnSpc>
                <a:spcPct val="100000"/>
              </a:lnSpc>
              <a:spcBef>
                <a:spcPts val="0"/>
              </a:spcBef>
              <a:buClr>
                <a:schemeClr val="dk1"/>
              </a:buClr>
              <a:buSzPts val="1100"/>
              <a:buFont typeface="Arial" pitchFamily="34" charset="0"/>
              <a:buChar char="•"/>
            </a:pPr>
            <a:r>
              <a:rPr lang="en-US">
                <a:solidFill>
                  <a:schemeClr val="tx1"/>
                </a:solidFill>
              </a:rPr>
              <a:t>This lead us to ask: are there other categories (or topics) that accurately capture the various types of companies that apply to the IIC?</a:t>
            </a:r>
            <a:endParaRPr lang="en-US">
              <a:solidFill>
                <a:srgbClr val="FFFFFF"/>
              </a:solidFill>
            </a:endParaRPr>
          </a:p>
          <a:p>
            <a:endParaRPr lang="en-CA"/>
          </a:p>
        </p:txBody>
      </p:sp>
      <p:sp>
        <p:nvSpPr>
          <p:cNvPr id="4" name="Slide Number Placeholder 3"/>
          <p:cNvSpPr>
            <a:spLocks noGrp="1"/>
          </p:cNvSpPr>
          <p:nvPr>
            <p:ph type="sldNum" sz="quarter" idx="10"/>
          </p:nvPr>
        </p:nvSpPr>
        <p:spPr/>
        <p:txBody>
          <a:bodyPr/>
          <a:lstStyle/>
          <a:p>
            <a:fld id="{A042A793-2FFB-4654-9503-CAF114F3A407}" type="slidenum">
              <a:rPr lang="en-CA" smtClean="0"/>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lgn="l" rtl="0">
              <a:spcBef>
                <a:spcPts val="0"/>
              </a:spcBef>
              <a:spcAft>
                <a:spcPts val="0"/>
              </a:spcAft>
              <a:buFont typeface="Arial" pitchFamily="34" charset="0"/>
              <a:buChar char="•"/>
            </a:pPr>
            <a:r>
              <a:rPr lang="en-CA"/>
              <a:t>To answer this question, we applied a topic modelling framework to the IIC applicant descriptions data</a:t>
            </a:r>
          </a:p>
          <a:p>
            <a:pPr marL="171450" lvl="0" indent="-171450" algn="l" rtl="0">
              <a:spcBef>
                <a:spcPts val="0"/>
              </a:spcBef>
              <a:spcAft>
                <a:spcPts val="0"/>
              </a:spcAft>
              <a:buFont typeface="Arial" pitchFamily="34" charset="0"/>
              <a:buChar char="•"/>
            </a:pPr>
            <a:r>
              <a:rPr lang="en-CA"/>
              <a:t>This allowed us to identify the themes (or topics) that characterize the IIC applicant pool, regardless of the four IIC categories</a:t>
            </a:r>
          </a:p>
          <a:p>
            <a:pPr marL="171450" lvl="0" indent="-171450" algn="l" rtl="0">
              <a:spcBef>
                <a:spcPts val="0"/>
              </a:spcBef>
              <a:spcAft>
                <a:spcPts val="0"/>
              </a:spcAft>
              <a:buFont typeface="Arial" pitchFamily="34" charset="0"/>
              <a:buChar char="•"/>
            </a:pPr>
            <a:r>
              <a:rPr lang="en-CA"/>
              <a:t>In doing this, we found eight topics within the dataset. Here are the most salient words in each topic.</a:t>
            </a:r>
          </a:p>
          <a:p>
            <a:pPr marL="171450" lvl="0" indent="-171450" algn="l" rtl="0">
              <a:spcBef>
                <a:spcPts val="0"/>
              </a:spcBef>
              <a:spcAft>
                <a:spcPts val="0"/>
              </a:spcAft>
              <a:buFont typeface="Arial" pitchFamily="34" charset="0"/>
              <a:buChar char="•"/>
            </a:pPr>
            <a:endParaRPr lang="en-CA"/>
          </a:p>
          <a:p>
            <a:pPr marL="171450" lvl="0" indent="-171450" algn="l" rtl="0">
              <a:spcBef>
                <a:spcPts val="0"/>
              </a:spcBef>
              <a:spcAft>
                <a:spcPts val="0"/>
              </a:spcAft>
              <a:buFont typeface="Arial" pitchFamily="34" charset="0"/>
              <a:buChar char="•"/>
            </a:pPr>
            <a:r>
              <a:rPr lang="en-CA"/>
              <a:t>One company description may contain several topics, and that a that a given word may arise in multiple topics</a:t>
            </a:r>
          </a:p>
          <a:p>
            <a:pPr marL="171450" lvl="0" indent="-171450" algn="l" rtl="0">
              <a:spcBef>
                <a:spcPts val="0"/>
              </a:spcBef>
              <a:spcAft>
                <a:spcPts val="0"/>
              </a:spcAft>
              <a:buFont typeface="Arial" pitchFamily="34" charset="0"/>
              <a:buChar char="•"/>
            </a:pPr>
            <a:endParaRPr lang="en-CA"/>
          </a:p>
          <a:p>
            <a:pPr marL="171450" lvl="0" indent="-171450" algn="l" rtl="0">
              <a:spcBef>
                <a:spcPts val="0"/>
              </a:spcBef>
              <a:spcAft>
                <a:spcPts val="0"/>
              </a:spcAft>
              <a:buFont typeface="Arial" pitchFamily="34" charset="0"/>
              <a:buChar char="•"/>
            </a:pPr>
            <a:r>
              <a:rPr lang="en-CA"/>
              <a:t>Using these topics, which emerge organically from the applicant descriptions rather than topics we attempt to impose based on the four IIC categories, we get a better idea of the non-applicant companies to look for when measuring the global supply of inclusive innovation</a:t>
            </a:r>
          </a:p>
          <a:p>
            <a:pPr marL="171450" lvl="0" indent="-171450" algn="l" rtl="0">
              <a:spcBef>
                <a:spcPts val="0"/>
              </a:spcBef>
              <a:spcAft>
                <a:spcPts val="0"/>
              </a:spcAft>
              <a:buFont typeface="Arial" pitchFamily="34" charset="0"/>
              <a:buChar char="•"/>
            </a:pPr>
            <a:r>
              <a:rPr lang="en-CA"/>
              <a:t>More accurately identifying these non-applicant can also help the IIC regional partners expand their outreach in future years</a:t>
            </a:r>
          </a:p>
          <a:p>
            <a:pPr marL="171450" lvl="0" indent="-171450" algn="l" rtl="0">
              <a:spcBef>
                <a:spcPts val="0"/>
              </a:spcBef>
              <a:spcAft>
                <a:spcPts val="0"/>
              </a:spcAft>
              <a:buFontTx/>
              <a:buChar char="-"/>
            </a:pPr>
            <a:endParaRPr lang="en-CA"/>
          </a:p>
          <a:p>
            <a:endParaRPr lang="en-CA"/>
          </a:p>
        </p:txBody>
      </p:sp>
      <p:sp>
        <p:nvSpPr>
          <p:cNvPr id="4" name="Slide Number Placeholder 3"/>
          <p:cNvSpPr>
            <a:spLocks noGrp="1"/>
          </p:cNvSpPr>
          <p:nvPr>
            <p:ph type="sldNum" sz="quarter" idx="10"/>
          </p:nvPr>
        </p:nvSpPr>
        <p:spPr/>
        <p:txBody>
          <a:bodyPr/>
          <a:lstStyle/>
          <a:p>
            <a:fld id="{A042A793-2FFB-4654-9503-CAF114F3A407}" type="slidenum">
              <a:rPr lang="en-CA" smtClean="0"/>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lgn="l" rtl="0">
              <a:spcBef>
                <a:spcPts val="0"/>
              </a:spcBef>
              <a:spcAft>
                <a:spcPts val="0"/>
              </a:spcAft>
              <a:buFont typeface="Arial" pitchFamily="34" charset="0"/>
              <a:buChar char="•"/>
            </a:pPr>
            <a:r>
              <a:rPr lang="en-CA"/>
              <a:t>Given our eight new topics, we can look for other companies that use those topics in their descriptions.</a:t>
            </a:r>
          </a:p>
          <a:p>
            <a:pPr marL="171450" lvl="0" indent="-171450" algn="l" rtl="0">
              <a:spcBef>
                <a:spcPts val="0"/>
              </a:spcBef>
              <a:spcAft>
                <a:spcPts val="0"/>
              </a:spcAft>
              <a:buFont typeface="Arial" pitchFamily="34" charset="0"/>
              <a:buChar char="•"/>
            </a:pPr>
            <a:r>
              <a:rPr lang="en-CA"/>
              <a:t>Here we have two examples of Crunchbase companies we identified using models that were trained on two of our new topics.</a:t>
            </a:r>
          </a:p>
          <a:p>
            <a:pPr marL="171450" lvl="0" indent="-171450" algn="l" rtl="0">
              <a:spcBef>
                <a:spcPts val="0"/>
              </a:spcBef>
              <a:spcAft>
                <a:spcPts val="0"/>
              </a:spcAft>
              <a:buFont typeface="Arial" pitchFamily="34" charset="0"/>
              <a:buChar char="•"/>
            </a:pPr>
            <a:endParaRPr lang="en-CA"/>
          </a:p>
          <a:p>
            <a:pPr marL="171450" lvl="0" indent="-171450" algn="l" rtl="0">
              <a:spcBef>
                <a:spcPts val="0"/>
              </a:spcBef>
              <a:spcAft>
                <a:spcPts val="0"/>
              </a:spcAft>
              <a:buFont typeface="Arial" pitchFamily="34" charset="0"/>
              <a:buChar char="•"/>
            </a:pPr>
            <a:r>
              <a:rPr lang="en-CA"/>
              <a:t>We identified the first, ThinkSquare as a company whose description contains the work, job ,help, opportunity topic. ThinkSquare is a career matching &amp; job search platform.</a:t>
            </a:r>
          </a:p>
          <a:p>
            <a:pPr marL="171450" lvl="0" indent="-171450" algn="l" rtl="0">
              <a:spcBef>
                <a:spcPts val="0"/>
              </a:spcBef>
              <a:spcAft>
                <a:spcPts val="0"/>
              </a:spcAft>
              <a:buFont typeface="Arial" pitchFamily="34" charset="0"/>
              <a:buChar char="•"/>
            </a:pPr>
            <a:r>
              <a:rPr lang="en-CA"/>
              <a:t>We identified the second, 23 Code Street, as a company whose description contains the school, student, content topic. It is a coding school.</a:t>
            </a:r>
          </a:p>
          <a:p>
            <a:pPr marL="0" lvl="0" indent="0" algn="l" rtl="0">
              <a:spcBef>
                <a:spcPts val="0"/>
              </a:spcBef>
              <a:spcAft>
                <a:spcPts val="0"/>
              </a:spcAft>
              <a:buFont typeface="Arial" pitchFamily="34" charset="0"/>
              <a:buChar char="•"/>
            </a:pPr>
            <a:endParaRPr lang="en-CA"/>
          </a:p>
          <a:p>
            <a:pPr marL="171450" lvl="0" indent="-171450" algn="l" rtl="0">
              <a:spcBef>
                <a:spcPts val="0"/>
              </a:spcBef>
              <a:spcAft>
                <a:spcPts val="0"/>
              </a:spcAft>
              <a:buFont typeface="Arial" pitchFamily="34" charset="0"/>
              <a:buChar char="•"/>
            </a:pPr>
            <a:r>
              <a:rPr lang="en-CA"/>
              <a:t>These initial results are promising, and suggest our new topics may allow us to more accurately measure the supply of inclusive innovators as we proceed with our research</a:t>
            </a:r>
          </a:p>
          <a:p>
            <a:pPr>
              <a:buFont typeface="Arial" pitchFamily="34" charset="0"/>
              <a:buChar char="•"/>
            </a:pPr>
            <a:endParaRPr lang="en-CA"/>
          </a:p>
        </p:txBody>
      </p:sp>
      <p:sp>
        <p:nvSpPr>
          <p:cNvPr id="4" name="Slide Number Placeholder 3"/>
          <p:cNvSpPr>
            <a:spLocks noGrp="1"/>
          </p:cNvSpPr>
          <p:nvPr>
            <p:ph type="sldNum" sz="quarter" idx="10"/>
          </p:nvPr>
        </p:nvSpPr>
        <p:spPr/>
        <p:txBody>
          <a:bodyPr/>
          <a:lstStyle/>
          <a:p>
            <a:fld id="{A042A793-2FFB-4654-9503-CAF114F3A407}" type="slidenum">
              <a:rPr lang="en-CA" smtClean="0"/>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We’ve quantified demand for inclusive innovation using established frameworks and international datasets and have measured the supply of inclusive innovators using 2 alternative methods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gives us a starting point for understanding where there is unmet need for inclusive innovation however there is still room for improvement.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indent="0">
              <a:lnSpc>
                <a:spcPct val="100000"/>
              </a:lnSpc>
              <a:spcBef>
                <a:spcPts val="0"/>
              </a:spcBef>
              <a:spcAft>
                <a:spcPts val="0"/>
              </a:spcAft>
            </a:pPr>
            <a:r>
              <a:rPr lang="en-US" dirty="0"/>
              <a:t>We’d like further this research by getting access to data that can help us understand which markets companies serve. We’d like to get data on regions that may be underrepresented in </a:t>
            </a:r>
            <a:r>
              <a:rPr lang="en-US" dirty="0" err="1"/>
              <a:t>Crunchbase</a:t>
            </a:r>
            <a:r>
              <a:rPr lang="en-US" dirty="0"/>
              <a:t>. We’d also like to expand our dataset to include both inclusive innovators and other companies to give us a sharper contrast of how inclusive innovators describe themselves. </a:t>
            </a:r>
          </a:p>
        </p:txBody>
      </p:sp>
      <p:sp>
        <p:nvSpPr>
          <p:cNvPr id="4" name="Slide Number Placeholder 3"/>
          <p:cNvSpPr>
            <a:spLocks noGrp="1"/>
          </p:cNvSpPr>
          <p:nvPr>
            <p:ph type="sldNum" sz="quarter" idx="10"/>
          </p:nvPr>
        </p:nvSpPr>
        <p:spPr/>
        <p:txBody>
          <a:bodyPr/>
          <a:lstStyle/>
          <a:p>
            <a:fld id="{A042A793-2FFB-4654-9503-CAF114F3A407}" type="slidenum">
              <a:rPr lang="en-CA" smtClean="0"/>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lgn="l" rtl="0">
              <a:spcBef>
                <a:spcPts val="0"/>
              </a:spcBef>
              <a:spcAft>
                <a:spcPts val="0"/>
              </a:spcAft>
              <a:buFont typeface="Arial" pitchFamily="34" charset="0"/>
              <a:buChar char="•"/>
            </a:pPr>
            <a:r>
              <a:rPr lang="en-CA"/>
              <a:t>The IIC recognizes and supports young companies around the world that are working in four areas of inclusive innovation so that the world’s lowest means populations can participate in and prosper from the digital economy.</a:t>
            </a:r>
          </a:p>
          <a:p>
            <a:pPr marL="171450" lvl="0" indent="-171450" algn="l" rtl="0">
              <a:spcBef>
                <a:spcPts val="0"/>
              </a:spcBef>
              <a:spcAft>
                <a:spcPts val="0"/>
              </a:spcAft>
              <a:buFont typeface="Arial" pitchFamily="34" charset="0"/>
              <a:buChar char="•"/>
            </a:pPr>
            <a:r>
              <a:rPr lang="en-CA"/>
              <a:t>Our research aims to measure the regional demand and supply for this type of inclusive innovation in order to identify unmet needs for solutions in each of the four IIC categories.</a:t>
            </a:r>
          </a:p>
          <a:p>
            <a:pPr marL="171450" lvl="0" indent="-171450" algn="l" rtl="0">
              <a:spcBef>
                <a:spcPts val="0"/>
              </a:spcBef>
              <a:spcAft>
                <a:spcPts val="0"/>
              </a:spcAft>
              <a:buFont typeface="Arial" pitchFamily="34" charset="0"/>
              <a:buChar char="•"/>
            </a:pPr>
            <a:r>
              <a:rPr lang="en-CA"/>
              <a:t>This information can:</a:t>
            </a:r>
          </a:p>
          <a:p>
            <a:pPr marL="628650" lvl="1" indent="-171450" algn="l" rtl="0">
              <a:spcBef>
                <a:spcPts val="0"/>
              </a:spcBef>
              <a:spcAft>
                <a:spcPts val="0"/>
              </a:spcAft>
              <a:buFontTx/>
              <a:buChar char="-"/>
            </a:pPr>
            <a:r>
              <a:rPr lang="en-CA"/>
              <a:t>help identify potential markets for IIC applicants, like the companies pitching here today, and can</a:t>
            </a:r>
          </a:p>
          <a:p>
            <a:pPr marL="628650" lvl="1" indent="-171450" algn="l" rtl="0">
              <a:spcBef>
                <a:spcPts val="0"/>
              </a:spcBef>
              <a:spcAft>
                <a:spcPts val="0"/>
              </a:spcAft>
              <a:buFontTx/>
              <a:buChar char="-"/>
            </a:pPr>
            <a:r>
              <a:rPr lang="en-CA"/>
              <a:t>Identify countries around the world that would benefit from further incentivizing inclusive innovation (e.g. by more targeted outreach from the IIC in future years)</a:t>
            </a:r>
          </a:p>
        </p:txBody>
      </p:sp>
      <p:sp>
        <p:nvSpPr>
          <p:cNvPr id="4" name="Slide Number Placeholder 3"/>
          <p:cNvSpPr>
            <a:spLocks noGrp="1"/>
          </p:cNvSpPr>
          <p:nvPr>
            <p:ph type="sldNum" sz="quarter" idx="10"/>
          </p:nvPr>
        </p:nvSpPr>
        <p:spPr/>
        <p:txBody>
          <a:bodyPr/>
          <a:lstStyle/>
          <a:p>
            <a:fld id="{A042A793-2FFB-4654-9503-CAF114F3A407}" type="slidenum">
              <a:rPr lang="en-CA" smtClean="0"/>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lgn="l" rtl="0">
              <a:spcBef>
                <a:spcPts val="0"/>
              </a:spcBef>
              <a:spcAft>
                <a:spcPts val="0"/>
              </a:spcAft>
              <a:buFont typeface="Arial" pitchFamily="34" charset="0"/>
              <a:buChar char="•"/>
            </a:pPr>
            <a:r>
              <a:rPr lang="en-CA"/>
              <a:t>So how do we measure the demand for inclusive innovation?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r>
              <a:rPr lang="en-CA"/>
              <a:t>We calculate country-level scores for each of the four IIC categories – Financial Inclusion, Technology Access, Skills Development &amp; Opportunity Matching, and Income Growth &amp; Job Creation. As we proceed we’ll use Financial Inclusion as an example to illustrate our methodology.</a:t>
            </a:r>
          </a:p>
          <a:p>
            <a:pPr marL="171450" lvl="0" indent="-171450" algn="l" rtl="0">
              <a:spcBef>
                <a:spcPts val="0"/>
              </a:spcBef>
              <a:spcAft>
                <a:spcPts val="0"/>
              </a:spcAft>
              <a:buFont typeface="Arial" pitchFamily="34" charset="0"/>
              <a:buChar char="•"/>
            </a:pPr>
            <a:r>
              <a:rPr lang="en-CA"/>
              <a:t>We develop these category scores by aggregating data on a variety of underlying factors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r>
              <a:rPr lang="en-CA"/>
              <a:t>The frameworks we use are based off frameworks developed by various international organizations. For financial inclusion, we use the G20 Financial Inclusion Indicators framework, which considers factors related to three dimensions of financial inclusion – the access, usage, and quality of financial services in a given country</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r>
              <a:rPr lang="en-CA"/>
              <a:t>The data about these underlying factors also come from various international organizations. For financial inclusion, data comes from the World Bank, and the factors include things like ATMs per 100,000 people (under access), and the percentage of the population with a bank account (under usage)</a:t>
            </a:r>
          </a:p>
          <a:p>
            <a:pPr marL="0" lvl="0" indent="0" algn="l" rtl="0">
              <a:spcBef>
                <a:spcPts val="0"/>
              </a:spcBef>
              <a:spcAft>
                <a:spcPts val="0"/>
              </a:spcAft>
              <a:buFontTx/>
              <a:buNone/>
            </a:pPr>
            <a:endParaRPr lang="en-CA"/>
          </a:p>
          <a:p>
            <a:pPr marL="0" lvl="0" indent="0" algn="l" rtl="0">
              <a:spcBef>
                <a:spcPts val="0"/>
              </a:spcBef>
              <a:spcAft>
                <a:spcPts val="0"/>
              </a:spcAft>
              <a:buFontTx/>
              <a:buNone/>
            </a:pPr>
            <a:r>
              <a:rPr lang="en-CA"/>
              <a:t>[</a:t>
            </a:r>
            <a:r>
              <a:rPr lang="en-CA" b="1"/>
              <a:t>Quality</a:t>
            </a:r>
            <a:r>
              <a:rPr lang="en-CA"/>
              <a:t> – barriers, financial literacy, consumer protection (access to credit, dispute resolution score, main source of emergency funds = savings)]</a:t>
            </a:r>
          </a:p>
        </p:txBody>
      </p:sp>
      <p:sp>
        <p:nvSpPr>
          <p:cNvPr id="4" name="Slide Number Placeholder 3"/>
          <p:cNvSpPr>
            <a:spLocks noGrp="1"/>
          </p:cNvSpPr>
          <p:nvPr>
            <p:ph type="sldNum" sz="quarter" idx="10"/>
          </p:nvPr>
        </p:nvSpPr>
        <p:spPr/>
        <p:txBody>
          <a:bodyPr/>
          <a:lstStyle/>
          <a:p>
            <a:fld id="{A042A793-2FFB-4654-9503-CAF114F3A407}" type="slidenum">
              <a:rPr lang="en-CA" smtClean="0"/>
              <a:t>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2800" lvl="0" indent="-172800" algn="l" rtl="0">
              <a:spcBef>
                <a:spcPts val="0"/>
              </a:spcBef>
              <a:spcAft>
                <a:spcPts val="0"/>
              </a:spcAft>
              <a:buFont typeface="Arial" pitchFamily="34" charset="0"/>
              <a:buChar char="•"/>
            </a:pPr>
            <a:r>
              <a:rPr lang="en-CA"/>
              <a:t>Using our scores, we map the demand for inclusive innovation in each category</a:t>
            </a:r>
          </a:p>
          <a:p>
            <a:pPr marL="172800" lvl="0" indent="-172800" algn="l" rtl="0">
              <a:spcBef>
                <a:spcPts val="0"/>
              </a:spcBef>
              <a:spcAft>
                <a:spcPts val="0"/>
              </a:spcAft>
              <a:buFont typeface="Arial" pitchFamily="34" charset="0"/>
              <a:buChar char="•"/>
            </a:pPr>
            <a:r>
              <a:rPr lang="en-CA"/>
              <a:t>Here is the map for financial inclusion. It provides us with a clear visual of the regions that most in need of inclusive innovation in financial services. Most African countries, for instance, have low financial inclusion scores, as well as parts of central, south, and southeast Asia. Many people in these areas don’t use traditional financial services like deposit accounts, or digital payments, partly because they have limited access to banks and even basic services like Internet.</a:t>
            </a:r>
            <a:endParaRPr lang="en-US"/>
          </a:p>
        </p:txBody>
      </p:sp>
      <p:sp>
        <p:nvSpPr>
          <p:cNvPr id="4" name="Slide Number Placeholder 3"/>
          <p:cNvSpPr>
            <a:spLocks noGrp="1"/>
          </p:cNvSpPr>
          <p:nvPr>
            <p:ph type="sldNum" sz="quarter" idx="10"/>
          </p:nvPr>
        </p:nvSpPr>
        <p:spPr/>
        <p:txBody>
          <a:bodyPr/>
          <a:lstStyle/>
          <a:p>
            <a:fld id="{A042A793-2FFB-4654-9503-CAF114F3A407}" type="slidenum">
              <a:rPr lang="en-CA" smtClean="0"/>
              <a:t>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lgn="l" rtl="0">
              <a:spcBef>
                <a:spcPts val="0"/>
              </a:spcBef>
              <a:spcAft>
                <a:spcPts val="0"/>
              </a:spcAft>
              <a:buFont typeface="Arial" pitchFamily="34" charset="0"/>
              <a:buChar char="•"/>
            </a:pPr>
            <a:r>
              <a:rPr lang="en-CA"/>
              <a:t>Turning towards Canada and the US, financial inclusion is less of a pressing issue in terms of traditional financial services</a:t>
            </a:r>
          </a:p>
          <a:p>
            <a:pPr marL="171450" lvl="0" indent="-171450" algn="l" rtl="0">
              <a:spcBef>
                <a:spcPts val="0"/>
              </a:spcBef>
              <a:spcAft>
                <a:spcPts val="0"/>
              </a:spcAft>
              <a:buFont typeface="Arial" pitchFamily="34" charset="0"/>
              <a:buChar char="•"/>
            </a:pPr>
            <a:r>
              <a:rPr lang="en-CA"/>
              <a:t>However, there are other barriers to inclusion in the digital economy, and we’ll discuss a few that relate to Technology Access, Skills Development, and Income Growth.</a:t>
            </a:r>
          </a:p>
          <a:p>
            <a:pPr marL="171450" lvl="0" indent="-171450" algn="l" rtl="0">
              <a:spcBef>
                <a:spcPts val="0"/>
              </a:spcBef>
              <a:spcAft>
                <a:spcPts val="0"/>
              </a:spcAft>
              <a:buFont typeface="Arial" pitchFamily="34" charset="0"/>
              <a:buChar char="•"/>
            </a:pPr>
            <a:endParaRPr lang="en-CA"/>
          </a:p>
          <a:p>
            <a:pPr marL="171450" lvl="0" indent="-171450" algn="l" rtl="0">
              <a:spcBef>
                <a:spcPts val="0"/>
              </a:spcBef>
              <a:spcAft>
                <a:spcPts val="0"/>
              </a:spcAft>
              <a:buFont typeface="Arial" pitchFamily="34" charset="0"/>
              <a:buChar char="•"/>
            </a:pPr>
            <a:r>
              <a:rPr lang="en-CA"/>
              <a:t>For example:</a:t>
            </a:r>
          </a:p>
          <a:p>
            <a:pPr marL="628650" lvl="1" indent="-171450" algn="l" rtl="0">
              <a:spcBef>
                <a:spcPts val="0"/>
              </a:spcBef>
              <a:spcAft>
                <a:spcPts val="0"/>
              </a:spcAft>
              <a:buFontTx/>
              <a:buChar char="-"/>
            </a:pPr>
            <a:r>
              <a:rPr lang="en-CA"/>
              <a:t>In Canada, the high costs of owning cell phones and subscribing to cellular data prevent low-means individuals from accessing certain mobile-based services</a:t>
            </a:r>
          </a:p>
          <a:p>
            <a:pPr marL="628650" lvl="1" indent="-171450" algn="l" rtl="0">
              <a:spcBef>
                <a:spcPts val="0"/>
              </a:spcBef>
              <a:spcAft>
                <a:spcPts val="0"/>
              </a:spcAft>
              <a:buFontTx/>
              <a:buChar char="-"/>
            </a:pPr>
            <a:r>
              <a:rPr lang="en-CA"/>
              <a:t>In the United States, high tuition costs limit access to post secondary education for those who can’t afford it</a:t>
            </a:r>
          </a:p>
          <a:p>
            <a:pPr marL="628650" lvl="1" indent="-171450" algn="l" rtl="0">
              <a:spcBef>
                <a:spcPts val="0"/>
              </a:spcBef>
              <a:spcAft>
                <a:spcPts val="0"/>
              </a:spcAft>
              <a:buFontTx/>
              <a:buChar char="-"/>
            </a:pPr>
            <a:r>
              <a:rPr lang="en-CA"/>
              <a:t>In both countries, the digitization of work contributes to rising income inequality which excludes a class of workers from sharing in the prosperity of the digital economy</a:t>
            </a:r>
          </a:p>
          <a:p>
            <a:endParaRPr lang="en-CA"/>
          </a:p>
        </p:txBody>
      </p:sp>
      <p:sp>
        <p:nvSpPr>
          <p:cNvPr id="4" name="Slide Number Placeholder 3"/>
          <p:cNvSpPr>
            <a:spLocks noGrp="1"/>
          </p:cNvSpPr>
          <p:nvPr>
            <p:ph type="sldNum" sz="quarter" idx="10"/>
          </p:nvPr>
        </p:nvSpPr>
        <p:spPr/>
        <p:txBody>
          <a:bodyPr/>
          <a:lstStyle/>
          <a:p>
            <a:fld id="{A042A793-2FFB-4654-9503-CAF114F3A407}" type="slidenum">
              <a:rPr lang="en-CA" smtClean="0"/>
              <a:t>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lgn="l" rtl="0">
              <a:lnSpc>
                <a:spcPct val="100000"/>
              </a:lnSpc>
              <a:spcBef>
                <a:spcPts val="0"/>
              </a:spcBef>
              <a:spcAft>
                <a:spcPts val="0"/>
              </a:spcAft>
              <a:buClr>
                <a:srgbClr val="003DA5"/>
              </a:buClr>
              <a:buSzPts val="1400"/>
              <a:buFont typeface="Arial" pitchFamily="34" charset="0"/>
              <a:buNone/>
            </a:pPr>
            <a:r>
              <a:rPr lang="en-US" dirty="0">
                <a:solidFill>
                  <a:srgbClr val="003DA5"/>
                </a:solidFill>
              </a:rPr>
              <a:t>GOAL: quantify the organizations around the world are working to build solutions in the 4 challenge areas as well as to understand where these organizations are located. </a:t>
            </a:r>
          </a:p>
          <a:p>
            <a:pPr marL="0" lvl="0" indent="0" algn="l" rtl="0">
              <a:lnSpc>
                <a:spcPct val="100000"/>
              </a:lnSpc>
              <a:spcBef>
                <a:spcPts val="0"/>
              </a:spcBef>
              <a:spcAft>
                <a:spcPts val="0"/>
              </a:spcAft>
              <a:buClr>
                <a:srgbClr val="003DA5"/>
              </a:buClr>
              <a:buSzPts val="1400"/>
              <a:buNone/>
            </a:pPr>
            <a:endParaRPr lang="en-US" dirty="0">
              <a:solidFill>
                <a:srgbClr val="003DA5"/>
              </a:solidFill>
            </a:endParaRPr>
          </a:p>
          <a:p>
            <a:pPr marL="0" marR="0" lvl="0" indent="0" algn="l" defTabSz="914400" rtl="0" eaLnBrk="1" fontAlgn="auto" latinLnBrk="0" hangingPunct="1">
              <a:lnSpc>
                <a:spcPct val="100000"/>
              </a:lnSpc>
              <a:spcBef>
                <a:spcPts val="0"/>
              </a:spcBef>
              <a:spcAft>
                <a:spcPts val="0"/>
              </a:spcAft>
              <a:buClr>
                <a:srgbClr val="003DA5"/>
              </a:buClr>
              <a:buSzPts val="1400"/>
              <a:buFont typeface="+mj-lt"/>
              <a:buNone/>
              <a:tabLst/>
              <a:defRPr/>
            </a:pPr>
            <a:r>
              <a:rPr lang="en-US" dirty="0">
                <a:solidFill>
                  <a:srgbClr val="003DA5"/>
                </a:solidFill>
              </a:rPr>
              <a:t>We hope that this will help identify countries that could benefit from </a:t>
            </a:r>
            <a:r>
              <a:rPr lang="en-US" b="1" dirty="0">
                <a:solidFill>
                  <a:srgbClr val="003DA5"/>
                </a:solidFill>
              </a:rPr>
              <a:t>incentivizing inclusive innovation </a:t>
            </a:r>
            <a:r>
              <a:rPr lang="en-US" b="0" dirty="0">
                <a:solidFill>
                  <a:srgbClr val="003DA5"/>
                </a:solidFill>
              </a:rPr>
              <a:t>either</a:t>
            </a:r>
            <a:r>
              <a:rPr lang="en-US" b="1" dirty="0">
                <a:solidFill>
                  <a:srgbClr val="003DA5"/>
                </a:solidFill>
              </a:rPr>
              <a:t> </a:t>
            </a:r>
            <a:r>
              <a:rPr lang="en-US" dirty="0">
                <a:solidFill>
                  <a:srgbClr val="003DA5"/>
                </a:solidFill>
              </a:rPr>
              <a:t>through targeted outreach by the IIC, local governments or other international efforts.</a:t>
            </a:r>
          </a:p>
        </p:txBody>
      </p:sp>
      <p:sp>
        <p:nvSpPr>
          <p:cNvPr id="4" name="Slide Number Placeholder 3"/>
          <p:cNvSpPr>
            <a:spLocks noGrp="1"/>
          </p:cNvSpPr>
          <p:nvPr>
            <p:ph type="sldNum" sz="quarter" idx="10"/>
          </p:nvPr>
        </p:nvSpPr>
        <p:spPr/>
        <p:txBody>
          <a:bodyPr/>
          <a:lstStyle/>
          <a:p>
            <a:fld id="{A042A793-2FFB-4654-9503-CAF114F3A407}" type="slidenum">
              <a:rPr lang="en-CA" smtClean="0"/>
              <a:t>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begin by understanding the supply of inclusive innovators captured by challenge. We looked at 1230 IIC applicants from 2017 to 2019. </a:t>
            </a:r>
          </a:p>
          <a:p>
            <a:endParaRPr lang="en-US" dirty="0"/>
          </a:p>
          <a:p>
            <a:r>
              <a:rPr lang="en-US" dirty="0"/>
              <a:t>We can see that Latin America had proportionally more innovators than the other regions. We can also see that Skills Development and Opportunity Matching was the most popular award category in most regions except Africa and Latin America, where it was slightly surpassed by Income Growth &amp; Job creation. </a:t>
            </a:r>
          </a:p>
          <a:p>
            <a:endParaRPr lang="en-US" dirty="0"/>
          </a:p>
          <a:p>
            <a:r>
              <a:rPr lang="en-US" dirty="0"/>
              <a:t>By capturing the supply of companies addressing the 4 challenge areas we hope to identify which countries could benefit most from innovative solutions. </a:t>
            </a:r>
          </a:p>
          <a:p>
            <a:endParaRPr lang="en-US" dirty="0"/>
          </a:p>
          <a:p>
            <a:r>
              <a:rPr lang="en-US" dirty="0"/>
              <a:t>We’ll continue to focus on the Financial Inclusion category to illustrate how we went about this. Financial Inclusion represented 15% of the applicants included in our analysis or 189 applicants. </a:t>
            </a:r>
          </a:p>
        </p:txBody>
      </p:sp>
      <p:sp>
        <p:nvSpPr>
          <p:cNvPr id="4" name="Slide Number Placeholder 3"/>
          <p:cNvSpPr>
            <a:spLocks noGrp="1"/>
          </p:cNvSpPr>
          <p:nvPr>
            <p:ph type="sldNum" sz="quarter" idx="10"/>
          </p:nvPr>
        </p:nvSpPr>
        <p:spPr/>
        <p:txBody>
          <a:bodyPr/>
          <a:lstStyle/>
          <a:p>
            <a:fld id="{A042A793-2FFB-4654-9503-CAF114F3A407}" type="slidenum">
              <a:rPr lang="en-CA" smtClean="0"/>
              <a:t>8</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2800" indent="-172800">
              <a:buFont typeface="Arial" pitchFamily="34" charset="0"/>
              <a:buChar char="•"/>
            </a:pPr>
            <a:r>
              <a:rPr lang="en-US"/>
              <a:t>Let’s take a look at the geographical distribution of these companies over the demand map. </a:t>
            </a:r>
          </a:p>
          <a:p>
            <a:pPr marL="172800" indent="-172800">
              <a:buFont typeface="Arial" pitchFamily="34" charset="0"/>
              <a:buChar char="•"/>
            </a:pPr>
            <a:r>
              <a:rPr lang="en-US"/>
              <a:t>As applicants were </a:t>
            </a:r>
            <a:r>
              <a:rPr lang="en-CA" sz="1200" b="0" i="0" u="none" strike="noStrike" cap="none">
                <a:solidFill>
                  <a:schemeClr val="dk1"/>
                </a:solidFill>
                <a:effectLst/>
                <a:latin typeface="Tahoma"/>
                <a:ea typeface="Tahoma"/>
                <a:cs typeface="Tahoma"/>
                <a:sym typeface="Tahoma"/>
              </a:rPr>
              <a:t>encouraged to select a region where their work is having the greatest impact, this map is able to show where solutions are being applied. </a:t>
            </a:r>
          </a:p>
          <a:p>
            <a:pPr marL="172800" indent="-172800">
              <a:buFont typeface="Arial" pitchFamily="34" charset="0"/>
              <a:buChar char="•"/>
            </a:pPr>
            <a:r>
              <a:rPr lang="en-CA" sz="1200" b="0" i="0" u="none" strike="noStrike" cap="none">
                <a:solidFill>
                  <a:schemeClr val="dk1"/>
                </a:solidFill>
                <a:effectLst/>
                <a:latin typeface="Tahoma"/>
                <a:ea typeface="Tahoma"/>
                <a:cs typeface="Tahoma"/>
                <a:sym typeface="Tahoma"/>
              </a:rPr>
              <a:t>For example, a company that is based in Amsterdam but is working to address Financial Inclusion in Kenya would appear as a dot in Kenya on the map. </a:t>
            </a:r>
            <a:endParaRPr lang="en-US" b="1"/>
          </a:p>
          <a:p>
            <a:pPr marL="172800" indent="-172800">
              <a:buFont typeface="Arial" pitchFamily="34" charset="0"/>
              <a:buChar char="•"/>
            </a:pPr>
            <a:endParaRPr lang="en-CA"/>
          </a:p>
        </p:txBody>
      </p:sp>
      <p:sp>
        <p:nvSpPr>
          <p:cNvPr id="4" name="Slide Number Placeholder 3"/>
          <p:cNvSpPr>
            <a:spLocks noGrp="1"/>
          </p:cNvSpPr>
          <p:nvPr>
            <p:ph type="sldNum" sz="quarter" idx="10"/>
          </p:nvPr>
        </p:nvSpPr>
        <p:spPr/>
        <p:txBody>
          <a:bodyPr/>
          <a:lstStyle/>
          <a:p>
            <a:fld id="{A042A793-2FFB-4654-9503-CAF114F3A407}" type="slidenum">
              <a:rPr lang="en-CA" smtClean="0"/>
              <a:t>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2800" indent="-171450">
              <a:buFont typeface="Arial" panose="020B0604020202020204" pitchFamily="34" charset="0"/>
              <a:buChar char="•"/>
            </a:pPr>
            <a:r>
              <a:rPr lang="en-US" dirty="0"/>
              <a:t>How can we identify companies that did not apply to the challenge but are addressing problems in financial inclusion. </a:t>
            </a:r>
          </a:p>
          <a:p>
            <a:pPr marL="172800" indent="-171450">
              <a:buFont typeface="Arial" panose="020B0604020202020204" pitchFamily="34" charset="0"/>
              <a:buChar char="•"/>
            </a:pPr>
            <a:r>
              <a:rPr lang="en-US" dirty="0"/>
              <a:t>Using company descriptions taken from either </a:t>
            </a:r>
            <a:r>
              <a:rPr lang="en-US" dirty="0" err="1"/>
              <a:t>Crunchbase</a:t>
            </a:r>
            <a:r>
              <a:rPr lang="en-US" dirty="0"/>
              <a:t>, </a:t>
            </a:r>
            <a:r>
              <a:rPr lang="en-US" dirty="0" err="1"/>
              <a:t>Linkedin</a:t>
            </a:r>
            <a:r>
              <a:rPr lang="en-US" dirty="0"/>
              <a:t>, the company’s website or the text fields from the IIC applications, we can begin to identify the key words that define the category. </a:t>
            </a:r>
          </a:p>
          <a:p>
            <a:pPr marL="172800" indent="-171450">
              <a:buFont typeface="Arial" panose="020B0604020202020204" pitchFamily="34" charset="0"/>
              <a:buChar char="•"/>
            </a:pPr>
            <a:r>
              <a:rPr lang="en-US" dirty="0"/>
              <a:t>Comparing the descriptions of companies under financial inclusion in contrast with companies in the other award categories allows us to further refine these words so that we can better identify the words that are most telling of belonging to Financial Inclusion.</a:t>
            </a:r>
            <a:endParaRPr lang="de-DE" dirty="0"/>
          </a:p>
        </p:txBody>
      </p:sp>
      <p:sp>
        <p:nvSpPr>
          <p:cNvPr id="4" name="Slide Number Placeholder 3"/>
          <p:cNvSpPr>
            <a:spLocks noGrp="1"/>
          </p:cNvSpPr>
          <p:nvPr>
            <p:ph type="sldNum" sz="quarter" idx="10"/>
          </p:nvPr>
        </p:nvSpPr>
        <p:spPr/>
        <p:txBody>
          <a:bodyPr/>
          <a:lstStyle/>
          <a:p>
            <a:fld id="{A042A793-2FFB-4654-9503-CAF114F3A407}" type="slidenum">
              <a:rPr lang="en-CA" smtClean="0"/>
              <a:t>10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MaRS Pre-Presentation">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0. MaRS Section: white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18721"/>
            <a:ext cx="8229600" cy="706057"/>
          </a:xfrm>
        </p:spPr>
        <p:txBody>
          <a:bodyPr>
            <a:normAutofit/>
          </a:bodyPr>
          <a:lstStyle>
            <a:lvl1pPr>
              <a:defRPr sz="4000">
                <a:solidFill>
                  <a:schemeClr val="bg1"/>
                </a:solidFill>
              </a:defRPr>
            </a:lvl1pPr>
          </a:lstStyle>
          <a:p>
            <a:r>
              <a:rPr lang="en-US"/>
              <a:t>Click to edit Master title style</a:t>
            </a:r>
            <a:endParaRPr lang="en-CA"/>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CA"/>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7BD1C29C-DBD6-403F-9114-29FEF76F7F8C}" type="slidenum">
              <a:rPr lang="en-CA" smtClean="0"/>
              <a:pPr/>
              <a:t>‹#›</a:t>
            </a:fld>
            <a:endParaRPr lang="en-CA"/>
          </a:p>
        </p:txBody>
      </p:sp>
      <p:pic>
        <p:nvPicPr>
          <p:cNvPr id="7" name="Picture 6" descr="MaRS_Wordmark_RGB_White_LAR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717133"/>
            <a:ext cx="540433" cy="15562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1. MaRS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a:xfrm>
            <a:off x="457199" y="1071553"/>
            <a:ext cx="8218489" cy="327978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BD1C29C-DBD6-403F-9114-29FEF76F7F8C}" type="slidenum">
              <a:rPr lang="en-CA" smtClean="0"/>
              <a:pPr/>
              <a:t>‹#›</a:t>
            </a:fld>
            <a:endParaRPr lang="en-CA"/>
          </a:p>
        </p:txBody>
      </p:sp>
      <p:pic>
        <p:nvPicPr>
          <p:cNvPr id="7" name="Picture 6" descr="MaRS_Wordmark_RGB_LAR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718526"/>
            <a:ext cx="535595" cy="15422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2. MaRS Title and Content: blue footer">
    <p:spTree>
      <p:nvGrpSpPr>
        <p:cNvPr id="1" name=""/>
        <p:cNvGrpSpPr/>
        <p:nvPr/>
      </p:nvGrpSpPr>
      <p:grpSpPr>
        <a:xfrm>
          <a:off x="0" y="0"/>
          <a:ext cx="0" cy="0"/>
          <a:chOff x="0" y="0"/>
          <a:chExt cx="0" cy="0"/>
        </a:xfrm>
      </p:grpSpPr>
      <p:sp>
        <p:nvSpPr>
          <p:cNvPr id="7" name="Rectangle 6"/>
          <p:cNvSpPr/>
          <p:nvPr userDrawn="1"/>
        </p:nvSpPr>
        <p:spPr>
          <a:xfrm>
            <a:off x="0" y="4500966"/>
            <a:ext cx="9144000" cy="64253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latin typeface="Tahoma"/>
            </a:endParaRPr>
          </a:p>
        </p:txBody>
      </p:sp>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a:xfrm>
            <a:off x="457199" y="1071553"/>
            <a:ext cx="8218489" cy="327978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D1C29C-DBD6-403F-9114-29FEF76F7F8C}" type="slidenum">
              <a:rPr lang="en-CA" smtClean="0"/>
              <a:pPr/>
              <a:t>‹#›</a:t>
            </a:fld>
            <a:endParaRPr lang="en-CA"/>
          </a:p>
        </p:txBody>
      </p:sp>
      <p:pic>
        <p:nvPicPr>
          <p:cNvPr id="8" name="Picture 7" descr="MaRS_Wordmark_RGB_White_LAR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717133"/>
            <a:ext cx="540433" cy="15562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MaRS Big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071553"/>
            <a:ext cx="8218489" cy="3279786"/>
          </a:xfrm>
        </p:spPr>
        <p:txBody>
          <a:bodyPr>
            <a:normAutofit/>
          </a:bodyPr>
          <a:lstStyle>
            <a:lvl1pPr>
              <a:buNone/>
              <a:defRPr sz="2400"/>
            </a:lvl1pPr>
            <a:lvl2pPr>
              <a:buNone/>
              <a:defRPr sz="2000"/>
            </a:lvl2pPr>
            <a:lvl3pPr>
              <a:buNone/>
              <a:defRPr sz="1800"/>
            </a:lvl3pPr>
            <a:lvl4pPr>
              <a:buNone/>
              <a:defRPr sz="1600"/>
            </a:lvl4pPr>
            <a:lvl5pP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BD1C29C-DBD6-403F-9114-29FEF76F7F8C}" type="slidenum">
              <a:rPr lang="en-CA" smtClean="0"/>
              <a:pPr/>
              <a:t>‹#›</a:t>
            </a:fld>
            <a:endParaRPr lang="en-CA"/>
          </a:p>
        </p:txBody>
      </p:sp>
      <p:pic>
        <p:nvPicPr>
          <p:cNvPr id="7" name="Picture 6" descr="MaRS_Wordmark_RGB_LAR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718526"/>
            <a:ext cx="535595" cy="15422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14. MaRS Title and Conten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68313" y="1071551"/>
            <a:ext cx="3743325" cy="3279787"/>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932362" y="1071551"/>
            <a:ext cx="3743325" cy="3279787"/>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BD1C29C-DBD6-403F-9114-29FEF76F7F8C}" type="slidenum">
              <a:rPr lang="en-CA" smtClean="0"/>
              <a:pPr/>
              <a:t>‹#›</a:t>
            </a:fld>
            <a:endParaRPr lang="en-CA"/>
          </a:p>
        </p:txBody>
      </p:sp>
      <p:pic>
        <p:nvPicPr>
          <p:cNvPr id="8" name="Picture 7" descr="MaRS_Wordmark_RGB_LAR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718526"/>
            <a:ext cx="535595" cy="154229"/>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 MaRS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Footer Placeholder 2"/>
          <p:cNvSpPr>
            <a:spLocks noGrp="1"/>
          </p:cNvSpPr>
          <p:nvPr>
            <p:ph type="ftr" sz="quarter" idx="10"/>
          </p:nvPr>
        </p:nvSpPr>
        <p:spPr/>
        <p:txBody>
          <a:bodyPr/>
          <a:lstStyle/>
          <a:p>
            <a:endParaRPr lang="en-CA"/>
          </a:p>
        </p:txBody>
      </p:sp>
      <p:sp>
        <p:nvSpPr>
          <p:cNvPr id="4" name="Slide Number Placeholder 3"/>
          <p:cNvSpPr>
            <a:spLocks noGrp="1"/>
          </p:cNvSpPr>
          <p:nvPr>
            <p:ph type="sldNum" sz="quarter" idx="11"/>
          </p:nvPr>
        </p:nvSpPr>
        <p:spPr/>
        <p:txBody>
          <a:bodyPr/>
          <a:lstStyle/>
          <a:p>
            <a:fld id="{7BD1C29C-DBD6-403F-9114-29FEF76F7F8C}" type="slidenum">
              <a:rPr lang="en-CA" smtClean="0"/>
              <a:pPr/>
              <a:t>‹#›</a:t>
            </a:fld>
            <a:endParaRPr lang="en-CA"/>
          </a:p>
        </p:txBody>
      </p:sp>
      <p:pic>
        <p:nvPicPr>
          <p:cNvPr id="5" name="Picture 4" descr="MaRS_Wordmark_RGB_LAR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718526"/>
            <a:ext cx="535595" cy="154229"/>
          </a:xfrm>
          <a:prstGeom prst="rect">
            <a:avLst/>
          </a:prstGeom>
        </p:spPr>
      </p:pic>
      <p:sp>
        <p:nvSpPr>
          <p:cNvPr id="6" name="Content Placeholder 2"/>
          <p:cNvSpPr>
            <a:spLocks noGrp="1"/>
          </p:cNvSpPr>
          <p:nvPr>
            <p:ph idx="1"/>
          </p:nvPr>
        </p:nvSpPr>
        <p:spPr>
          <a:xfrm>
            <a:off x="446089" y="1129022"/>
            <a:ext cx="8229599" cy="1228414"/>
          </a:xfrm>
        </p:spPr>
        <p:txBody>
          <a:bodyPr lIns="0" rIns="0"/>
          <a:lstStyle>
            <a:lvl1pPr marL="0" indent="0">
              <a:buNone/>
              <a:defRPr sz="2000">
                <a:solidFill>
                  <a:srgbClr val="003DA5"/>
                </a:solidFill>
              </a:defRPr>
            </a:lvl1pPr>
            <a:lvl2pPr>
              <a:defRPr sz="1600">
                <a:solidFill>
                  <a:srgbClr val="003DA5"/>
                </a:solidFill>
              </a:defRPr>
            </a:lvl2pPr>
            <a:lvl3pPr>
              <a:buClr>
                <a:schemeClr val="tx2"/>
              </a:buClr>
              <a:defRPr sz="1400">
                <a:solidFill>
                  <a:srgbClr val="003DA5"/>
                </a:solidFill>
              </a:defRPr>
            </a:lvl3pPr>
            <a:lvl4pPr>
              <a:defRPr sz="1200">
                <a:solidFill>
                  <a:srgbClr val="003DA5"/>
                </a:solidFill>
              </a:defRPr>
            </a:lvl4pPr>
            <a:lvl5pPr>
              <a:defRPr sz="2000"/>
            </a:lvl5pPr>
            <a:lvl6pPr>
              <a:defRPr sz="2000"/>
            </a:lvl6pPr>
            <a:lvl7pPr>
              <a:defRPr sz="2000"/>
            </a:lvl7pPr>
            <a:lvl8pPr>
              <a:defRPr sz="2000"/>
            </a:lvl8pPr>
            <a:lvl9pPr>
              <a:defRPr sz="20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p:txBody>
      </p:sp>
      <p:sp>
        <p:nvSpPr>
          <p:cNvPr id="7" name="Content Placeholder 2"/>
          <p:cNvSpPr>
            <a:spLocks noGrp="1"/>
          </p:cNvSpPr>
          <p:nvPr>
            <p:ph idx="13"/>
          </p:nvPr>
        </p:nvSpPr>
        <p:spPr>
          <a:xfrm>
            <a:off x="468313" y="2928941"/>
            <a:ext cx="8207375" cy="1422398"/>
          </a:xfrm>
        </p:spPr>
        <p:txBody>
          <a:bodyPr lIns="0" rIns="0"/>
          <a:lstStyle>
            <a:lvl1pPr marL="0" indent="0">
              <a:buNone/>
              <a:defRPr sz="2000">
                <a:solidFill>
                  <a:srgbClr val="003DA5"/>
                </a:solidFill>
              </a:defRPr>
            </a:lvl1pPr>
            <a:lvl2pPr>
              <a:defRPr sz="1600">
                <a:solidFill>
                  <a:srgbClr val="003DA5"/>
                </a:solidFill>
              </a:defRPr>
            </a:lvl2pPr>
            <a:lvl3pPr>
              <a:buClr>
                <a:schemeClr val="tx2"/>
              </a:buClr>
              <a:defRPr sz="1400">
                <a:solidFill>
                  <a:srgbClr val="003DA5"/>
                </a:solidFill>
              </a:defRPr>
            </a:lvl3pPr>
            <a:lvl4pPr>
              <a:defRPr sz="1200">
                <a:solidFill>
                  <a:srgbClr val="003DA5"/>
                </a:solidFill>
              </a:defRPr>
            </a:lvl4pPr>
            <a:lvl5pPr>
              <a:defRPr sz="2000"/>
            </a:lvl5pPr>
            <a:lvl6pPr>
              <a:defRPr sz="2000"/>
            </a:lvl6pPr>
            <a:lvl7pPr>
              <a:defRPr sz="2000"/>
            </a:lvl7pPr>
            <a:lvl8pPr>
              <a:defRPr sz="2000"/>
            </a:lvl8pPr>
            <a:lvl9pPr>
              <a:defRPr sz="20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6. MaRS 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BD1C29C-DBD6-403F-9114-29FEF76F7F8C}" type="slidenum">
              <a:rPr lang="en-CA" smtClean="0"/>
              <a:pPr/>
              <a:t>‹#›</a:t>
            </a:fld>
            <a:endParaRPr lang="en-CA"/>
          </a:p>
        </p:txBody>
      </p:sp>
      <p:pic>
        <p:nvPicPr>
          <p:cNvPr id="5" name="Picture 4" descr="MaRS_Wordmark_RGB_LAR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718526"/>
            <a:ext cx="535595" cy="15422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 MaRS Title slide: left">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08953"/>
            <a:ext cx="3754438" cy="2161191"/>
          </a:xfrm>
        </p:spPr>
        <p:txBody>
          <a:bodyPr lIns="0" rIns="0"/>
          <a:lstStyle>
            <a:lvl1pPr>
              <a:defRPr sz="4000" b="1">
                <a:solidFill>
                  <a:schemeClr val="accent1"/>
                </a:solidFill>
              </a:defRPr>
            </a:lvl1pPr>
          </a:lstStyle>
          <a:p>
            <a:r>
              <a:rPr lang="en-CA" dirty="0"/>
              <a:t>Click to edit Master title style</a:t>
            </a:r>
            <a:endParaRPr lang="en-US" dirty="0"/>
          </a:p>
        </p:txBody>
      </p:sp>
      <p:sp>
        <p:nvSpPr>
          <p:cNvPr id="3" name="Subtitle 2"/>
          <p:cNvSpPr>
            <a:spLocks noGrp="1"/>
          </p:cNvSpPr>
          <p:nvPr>
            <p:ph type="subTitle" idx="1"/>
          </p:nvPr>
        </p:nvSpPr>
        <p:spPr>
          <a:xfrm>
            <a:off x="457200" y="3670144"/>
            <a:ext cx="3754438" cy="601220"/>
          </a:xfrm>
        </p:spPr>
        <p:txBody>
          <a:bodyPr lIns="0" rIns="0">
            <a:normAutofit/>
          </a:bodyPr>
          <a:lstStyle>
            <a:lvl1pPr marL="0" indent="0" algn="l">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a:t>Click to edit Master subtitle style</a:t>
            </a:r>
            <a:endParaRPr lang="en-US" dirty="0"/>
          </a:p>
        </p:txBody>
      </p:sp>
      <p:pic>
        <p:nvPicPr>
          <p:cNvPr id="10" name="Picture 9" descr="MaRS_Logo_RGB_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57200"/>
            <a:ext cx="783959" cy="783959"/>
          </a:xfrm>
          <a:prstGeom prst="rect">
            <a:avLst/>
          </a:prstGeom>
        </p:spPr>
      </p:pic>
    </p:spTree>
    <p:extLst>
      <p:ext uri="{BB962C8B-B14F-4D97-AF65-F5344CB8AC3E}">
        <p14:creationId xmlns:p14="http://schemas.microsoft.com/office/powerpoint/2010/main" val="399357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 MaRS Title slide: right">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4932363" y="1508953"/>
            <a:ext cx="3743326" cy="2161191"/>
          </a:xfrm>
        </p:spPr>
        <p:txBody>
          <a:bodyPr lIns="0" rIns="0">
            <a:normAutofit/>
          </a:bodyPr>
          <a:lstStyle>
            <a:lvl1pPr algn="r">
              <a:defRPr sz="4000" b="1">
                <a:solidFill>
                  <a:schemeClr val="accent1"/>
                </a:solidFill>
              </a:defRPr>
            </a:lvl1pPr>
          </a:lstStyle>
          <a:p>
            <a:r>
              <a:rPr lang="en-CA" dirty="0"/>
              <a:t>Click to edit Master title style</a:t>
            </a:r>
            <a:endParaRPr lang="en-US" dirty="0"/>
          </a:p>
        </p:txBody>
      </p:sp>
      <p:sp>
        <p:nvSpPr>
          <p:cNvPr id="3" name="Subtitle 2"/>
          <p:cNvSpPr>
            <a:spLocks noGrp="1"/>
          </p:cNvSpPr>
          <p:nvPr userDrawn="1">
            <p:ph type="subTitle" idx="1"/>
          </p:nvPr>
        </p:nvSpPr>
        <p:spPr>
          <a:xfrm>
            <a:off x="4932363" y="3670144"/>
            <a:ext cx="3743326" cy="601220"/>
          </a:xfrm>
        </p:spPr>
        <p:txBody>
          <a:bodyPr lIns="0" rIns="0">
            <a:normAutofit/>
          </a:bodyPr>
          <a:lstStyle>
            <a:lvl1pPr marL="0" indent="0" algn="r">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a:t>Click to edit Master subtitle style</a:t>
            </a:r>
            <a:endParaRPr lang="en-US" dirty="0"/>
          </a:p>
        </p:txBody>
      </p:sp>
      <p:pic>
        <p:nvPicPr>
          <p:cNvPr id="11" name="Picture 10" descr="MaRS_Logo_RGB_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1729" y="471488"/>
            <a:ext cx="783959" cy="783959"/>
          </a:xfrm>
          <a:prstGeom prst="rect">
            <a:avLst/>
          </a:prstGeom>
        </p:spPr>
      </p:pic>
    </p:spTree>
    <p:extLst>
      <p:ext uri="{BB962C8B-B14F-4D97-AF65-F5344CB8AC3E}">
        <p14:creationId xmlns:p14="http://schemas.microsoft.com/office/powerpoint/2010/main" val="279638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 MaRS Title slide: top">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457200" y="475520"/>
            <a:ext cx="5032750" cy="1307349"/>
          </a:xfrm>
        </p:spPr>
        <p:txBody>
          <a:bodyPr lIns="0" rIns="0"/>
          <a:lstStyle>
            <a:lvl1pPr algn="l">
              <a:defRPr sz="4000" b="1">
                <a:solidFill>
                  <a:schemeClr val="accent1"/>
                </a:solidFill>
              </a:defRPr>
            </a:lvl1pPr>
          </a:lstStyle>
          <a:p>
            <a:r>
              <a:rPr lang="en-CA" dirty="0"/>
              <a:t>Click to edit Master title style</a:t>
            </a:r>
            <a:endParaRPr lang="en-US" dirty="0"/>
          </a:p>
        </p:txBody>
      </p:sp>
      <p:sp>
        <p:nvSpPr>
          <p:cNvPr id="3" name="Subtitle 2"/>
          <p:cNvSpPr>
            <a:spLocks noGrp="1"/>
          </p:cNvSpPr>
          <p:nvPr userDrawn="1">
            <p:ph type="subTitle" idx="1"/>
          </p:nvPr>
        </p:nvSpPr>
        <p:spPr>
          <a:xfrm>
            <a:off x="457200" y="1853870"/>
            <a:ext cx="5032750" cy="457549"/>
          </a:xfrm>
        </p:spPr>
        <p:txBody>
          <a:bodyPr lIns="0" rIns="0">
            <a:normAutofit/>
          </a:bodyPr>
          <a:lstStyle>
            <a:lvl1pPr marL="0" indent="0" algn="l">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a:t>Click to edit Master subtitle style</a:t>
            </a:r>
            <a:endParaRPr lang="en-US" dirty="0"/>
          </a:p>
        </p:txBody>
      </p:sp>
      <p:pic>
        <p:nvPicPr>
          <p:cNvPr id="9" name="Picture 8" descr="MaRS_Logo_RGB_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3879384"/>
            <a:ext cx="783959" cy="783959"/>
          </a:xfrm>
          <a:prstGeom prst="rect">
            <a:avLst/>
          </a:prstGeom>
        </p:spPr>
      </p:pic>
    </p:spTree>
    <p:extLst>
      <p:ext uri="{BB962C8B-B14F-4D97-AF65-F5344CB8AC3E}">
        <p14:creationId xmlns:p14="http://schemas.microsoft.com/office/powerpoint/2010/main" val="243525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MaRS Title slide: bottom left">
    <p:spTree>
      <p:nvGrpSpPr>
        <p:cNvPr id="1" name=""/>
        <p:cNvGrpSpPr/>
        <p:nvPr/>
      </p:nvGrpSpPr>
      <p:grpSpPr>
        <a:xfrm>
          <a:off x="0" y="0"/>
          <a:ext cx="0" cy="0"/>
          <a:chOff x="0" y="0"/>
          <a:chExt cx="0" cy="0"/>
        </a:xfrm>
      </p:grpSpPr>
      <p:sp>
        <p:nvSpPr>
          <p:cNvPr id="8" name="Title 1"/>
          <p:cNvSpPr>
            <a:spLocks noGrp="1"/>
          </p:cNvSpPr>
          <p:nvPr>
            <p:ph type="ctrTitle"/>
          </p:nvPr>
        </p:nvSpPr>
        <p:spPr>
          <a:xfrm>
            <a:off x="457200" y="2954795"/>
            <a:ext cx="5186370" cy="1307349"/>
          </a:xfrm>
        </p:spPr>
        <p:txBody>
          <a:bodyPr lIns="0" rIns="0"/>
          <a:lstStyle>
            <a:lvl1pPr algn="l">
              <a:defRPr sz="4000" b="1">
                <a:solidFill>
                  <a:schemeClr val="accent1"/>
                </a:solidFill>
              </a:defRPr>
            </a:lvl1pPr>
          </a:lstStyle>
          <a:p>
            <a:r>
              <a:rPr lang="en-CA" dirty="0"/>
              <a:t>Click to edit Master title style</a:t>
            </a:r>
            <a:endParaRPr lang="en-US" dirty="0"/>
          </a:p>
        </p:txBody>
      </p:sp>
      <p:sp>
        <p:nvSpPr>
          <p:cNvPr id="9" name="Subtitle 2"/>
          <p:cNvSpPr>
            <a:spLocks noGrp="1"/>
          </p:cNvSpPr>
          <p:nvPr>
            <p:ph type="subTitle" idx="1"/>
          </p:nvPr>
        </p:nvSpPr>
        <p:spPr>
          <a:xfrm>
            <a:off x="457200" y="4333145"/>
            <a:ext cx="5186370" cy="457549"/>
          </a:xfrm>
        </p:spPr>
        <p:txBody>
          <a:bodyPr lIns="0" rIns="0">
            <a:normAutofit/>
          </a:bodyPr>
          <a:lstStyle>
            <a:lvl1pPr marL="0" indent="0" algn="l">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a:t>Click to edit Master subtitle style</a:t>
            </a:r>
            <a:endParaRPr lang="en-US" dirty="0"/>
          </a:p>
        </p:txBody>
      </p:sp>
      <p:pic>
        <p:nvPicPr>
          <p:cNvPr id="10" name="Picture 9" descr="MaRS_Logo_RGB_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57200"/>
            <a:ext cx="783959" cy="78395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6. MaRS Title slide: bottom right">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3500430" y="2953654"/>
            <a:ext cx="5175259" cy="1256715"/>
          </a:xfrm>
        </p:spPr>
        <p:txBody>
          <a:bodyPr>
            <a:noAutofit/>
          </a:bodyPr>
          <a:lstStyle>
            <a:lvl1pPr algn="r">
              <a:defRPr sz="4000" b="1">
                <a:solidFill>
                  <a:schemeClr val="tx2"/>
                </a:solidFill>
              </a:defRPr>
            </a:lvl1pPr>
          </a:lstStyle>
          <a:p>
            <a:r>
              <a:rPr lang="en-CA" dirty="0"/>
              <a:t>Click to edit Master title style</a:t>
            </a:r>
            <a:endParaRPr lang="en-US" dirty="0"/>
          </a:p>
        </p:txBody>
      </p:sp>
      <p:sp>
        <p:nvSpPr>
          <p:cNvPr id="3" name="Subtitle 2"/>
          <p:cNvSpPr>
            <a:spLocks noGrp="1"/>
          </p:cNvSpPr>
          <p:nvPr userDrawn="1">
            <p:ph type="subTitle" idx="1"/>
          </p:nvPr>
        </p:nvSpPr>
        <p:spPr>
          <a:xfrm>
            <a:off x="3500430" y="4340386"/>
            <a:ext cx="5175259" cy="601220"/>
          </a:xfrm>
        </p:spPr>
        <p:txBody>
          <a:bodyPr>
            <a:noAutofit/>
          </a:bodyPr>
          <a:lstStyle>
            <a:lvl1pPr marL="0" indent="0" algn="r">
              <a:buNone/>
              <a:defRPr sz="2000">
                <a:solidFill>
                  <a:srgbClr val="003DA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a:t>Click to edit Master subtitle style</a:t>
            </a:r>
            <a:endParaRPr lang="en-US" dirty="0"/>
          </a:p>
        </p:txBody>
      </p:sp>
      <p:pic>
        <p:nvPicPr>
          <p:cNvPr id="10" name="Picture 9" descr="MaRS_Logo_RGB_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1729" y="471488"/>
            <a:ext cx="783959" cy="783959"/>
          </a:xfrm>
          <a:prstGeom prst="rect">
            <a:avLst/>
          </a:prstGeom>
        </p:spPr>
      </p:pic>
    </p:spTree>
    <p:extLst>
      <p:ext uri="{BB962C8B-B14F-4D97-AF65-F5344CB8AC3E}">
        <p14:creationId xmlns:p14="http://schemas.microsoft.com/office/powerpoint/2010/main" val="3491180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MaRS Table of Contents: blue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CA"/>
          </a:p>
        </p:txBody>
      </p:sp>
      <p:sp>
        <p:nvSpPr>
          <p:cNvPr id="4" name="Slide Number Placeholder 3"/>
          <p:cNvSpPr>
            <a:spLocks noGrp="1"/>
          </p:cNvSpPr>
          <p:nvPr>
            <p:ph type="sldNum" sz="quarter" idx="11"/>
          </p:nvPr>
        </p:nvSpPr>
        <p:spPr/>
        <p:txBody>
          <a:bodyPr/>
          <a:lstStyle/>
          <a:p>
            <a:fld id="{7BD1C29C-DBD6-403F-9114-29FEF76F7F8C}" type="slidenum">
              <a:rPr lang="en-CA" smtClean="0"/>
              <a:pPr/>
              <a:t>‹#›</a:t>
            </a:fld>
            <a:endParaRPr lang="en-CA"/>
          </a:p>
        </p:txBody>
      </p:sp>
      <p:pic>
        <p:nvPicPr>
          <p:cNvPr id="5" name="Picture 4" descr="MaRS_Wordmark_RGB_LAR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718526"/>
            <a:ext cx="535595" cy="154229"/>
          </a:xfrm>
          <a:prstGeom prst="rect">
            <a:avLst/>
          </a:prstGeom>
        </p:spPr>
      </p:pic>
      <p:sp>
        <p:nvSpPr>
          <p:cNvPr id="6" name="TextBox 5"/>
          <p:cNvSpPr txBox="1"/>
          <p:nvPr userDrawn="1"/>
        </p:nvSpPr>
        <p:spPr>
          <a:xfrm>
            <a:off x="457200" y="457200"/>
            <a:ext cx="2290546" cy="215444"/>
          </a:xfrm>
          <a:prstGeom prst="rect">
            <a:avLst/>
          </a:prstGeom>
          <a:noFill/>
        </p:spPr>
        <p:txBody>
          <a:bodyPr wrap="square" lIns="0" rIns="0" rtlCol="0">
            <a:spAutoFit/>
          </a:bodyPr>
          <a:lstStyle/>
          <a:p>
            <a:r>
              <a:rPr lang="en-US" sz="800" b="1" dirty="0">
                <a:solidFill>
                  <a:schemeClr val="accent1"/>
                </a:solidFill>
                <a:latin typeface="Tahoma"/>
                <a:cs typeface="Tahoma"/>
              </a:rPr>
              <a:t>Table of Contents</a:t>
            </a:r>
          </a:p>
        </p:txBody>
      </p:sp>
      <p:sp>
        <p:nvSpPr>
          <p:cNvPr id="7" name="Content Placeholder 2"/>
          <p:cNvSpPr>
            <a:spLocks noGrp="1"/>
          </p:cNvSpPr>
          <p:nvPr>
            <p:ph idx="1"/>
          </p:nvPr>
        </p:nvSpPr>
        <p:spPr>
          <a:xfrm>
            <a:off x="457200" y="1176338"/>
            <a:ext cx="3754438" cy="3336925"/>
          </a:xfrm>
        </p:spPr>
        <p:txBody>
          <a:bodyPr lIns="0" rIns="0"/>
          <a:lstStyle>
            <a:lvl1pPr marL="0" indent="0">
              <a:buNone/>
              <a:defRPr sz="2000">
                <a:solidFill>
                  <a:schemeClr val="accent1"/>
                </a:solidFill>
              </a:defRPr>
            </a:lvl1pPr>
            <a:lvl2pPr>
              <a:buClr>
                <a:schemeClr val="bg1"/>
              </a:buClr>
              <a:defRPr sz="1600">
                <a:solidFill>
                  <a:schemeClr val="accent1"/>
                </a:solidFill>
              </a:defRPr>
            </a:lvl2pPr>
            <a:lvl3pPr>
              <a:buClr>
                <a:schemeClr val="bg1"/>
              </a:buClr>
              <a:defRPr sz="1400">
                <a:solidFill>
                  <a:schemeClr val="accent1"/>
                </a:solidFill>
              </a:defRPr>
            </a:lvl3pPr>
            <a:lvl4pPr>
              <a:defRPr sz="1200">
                <a:solidFill>
                  <a:schemeClr val="accent1"/>
                </a:solidFill>
              </a:defRPr>
            </a:lvl4pPr>
            <a:lvl5pPr>
              <a:defRPr sz="2000"/>
            </a:lvl5pPr>
            <a:lvl6pPr>
              <a:defRPr sz="2000"/>
            </a:lvl6pPr>
            <a:lvl7pPr>
              <a:defRPr sz="2000"/>
            </a:lvl7pPr>
            <a:lvl8pPr>
              <a:defRPr sz="2000"/>
            </a:lvl8pPr>
            <a:lvl9pPr>
              <a:defRPr sz="20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p:txBody>
      </p:sp>
      <p:sp>
        <p:nvSpPr>
          <p:cNvPr id="8" name="Content Placeholder 2"/>
          <p:cNvSpPr>
            <a:spLocks noGrp="1"/>
          </p:cNvSpPr>
          <p:nvPr>
            <p:ph idx="13"/>
          </p:nvPr>
        </p:nvSpPr>
        <p:spPr>
          <a:xfrm>
            <a:off x="4932362" y="1176338"/>
            <a:ext cx="3743325" cy="3336925"/>
          </a:xfrm>
        </p:spPr>
        <p:txBody>
          <a:bodyPr lIns="0" rIns="0"/>
          <a:lstStyle>
            <a:lvl1pPr marL="0" indent="0">
              <a:buNone/>
              <a:defRPr sz="2000">
                <a:solidFill>
                  <a:schemeClr val="accent1"/>
                </a:solidFill>
              </a:defRPr>
            </a:lvl1pPr>
            <a:lvl2pPr>
              <a:buClr>
                <a:schemeClr val="bg1"/>
              </a:buClr>
              <a:defRPr sz="1600">
                <a:solidFill>
                  <a:schemeClr val="accent1"/>
                </a:solidFill>
              </a:defRPr>
            </a:lvl2pPr>
            <a:lvl3pPr>
              <a:buClr>
                <a:schemeClr val="bg1"/>
              </a:buClr>
              <a:defRPr sz="1400">
                <a:solidFill>
                  <a:schemeClr val="accent1"/>
                </a:solidFill>
              </a:defRPr>
            </a:lvl3pPr>
            <a:lvl4pPr>
              <a:defRPr sz="1200">
                <a:solidFill>
                  <a:schemeClr val="accent1"/>
                </a:solidFill>
              </a:defRPr>
            </a:lvl4pPr>
            <a:lvl5pPr>
              <a:defRPr sz="2000"/>
            </a:lvl5pPr>
            <a:lvl6pPr>
              <a:defRPr sz="2000"/>
            </a:lvl6pPr>
            <a:lvl7pPr>
              <a:defRPr sz="2000"/>
            </a:lvl7pPr>
            <a:lvl8pPr>
              <a:defRPr sz="2000"/>
            </a:lvl8pPr>
            <a:lvl9pPr>
              <a:defRPr sz="20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MaRS Table of Content: white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endParaRPr lang="en-CA"/>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7BD1C29C-DBD6-403F-9114-29FEF76F7F8C}" type="slidenum">
              <a:rPr lang="en-CA" smtClean="0"/>
              <a:pPr/>
              <a:t>‹#›</a:t>
            </a:fld>
            <a:endParaRPr lang="en-CA"/>
          </a:p>
        </p:txBody>
      </p:sp>
      <p:sp>
        <p:nvSpPr>
          <p:cNvPr id="6" name="TextBox 5"/>
          <p:cNvSpPr txBox="1"/>
          <p:nvPr userDrawn="1"/>
        </p:nvSpPr>
        <p:spPr>
          <a:xfrm>
            <a:off x="457200" y="457200"/>
            <a:ext cx="2290546" cy="215444"/>
          </a:xfrm>
          <a:prstGeom prst="rect">
            <a:avLst/>
          </a:prstGeom>
          <a:noFill/>
        </p:spPr>
        <p:txBody>
          <a:bodyPr wrap="square" lIns="0" rIns="0" rtlCol="0">
            <a:spAutoFit/>
          </a:bodyPr>
          <a:lstStyle/>
          <a:p>
            <a:r>
              <a:rPr lang="en-US" sz="800" b="1" dirty="0">
                <a:solidFill>
                  <a:schemeClr val="bg1"/>
                </a:solidFill>
                <a:latin typeface="Tahoma"/>
                <a:cs typeface="Tahoma"/>
              </a:rPr>
              <a:t>Table of Contents</a:t>
            </a:r>
          </a:p>
        </p:txBody>
      </p:sp>
      <p:sp>
        <p:nvSpPr>
          <p:cNvPr id="7" name="Content Placeholder 2"/>
          <p:cNvSpPr>
            <a:spLocks noGrp="1"/>
          </p:cNvSpPr>
          <p:nvPr>
            <p:ph idx="1"/>
          </p:nvPr>
        </p:nvSpPr>
        <p:spPr>
          <a:xfrm>
            <a:off x="457200" y="1176338"/>
            <a:ext cx="3754438" cy="3336925"/>
          </a:xfrm>
        </p:spPr>
        <p:txBody>
          <a:bodyPr lIns="0" rIns="0"/>
          <a:lstStyle>
            <a:lvl1pPr marL="0" indent="0">
              <a:buNone/>
              <a:defRPr sz="20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defRPr sz="1200">
                <a:solidFill>
                  <a:schemeClr val="bg1"/>
                </a:solidFill>
              </a:defRPr>
            </a:lvl4pPr>
            <a:lvl5pPr>
              <a:defRPr sz="2000"/>
            </a:lvl5pPr>
            <a:lvl6pPr>
              <a:defRPr sz="2000"/>
            </a:lvl6pPr>
            <a:lvl7pPr>
              <a:defRPr sz="2000"/>
            </a:lvl7pPr>
            <a:lvl8pPr>
              <a:defRPr sz="2000"/>
            </a:lvl8pPr>
            <a:lvl9pPr>
              <a:defRPr sz="20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p:txBody>
      </p:sp>
      <p:sp>
        <p:nvSpPr>
          <p:cNvPr id="8" name="Content Placeholder 2"/>
          <p:cNvSpPr>
            <a:spLocks noGrp="1"/>
          </p:cNvSpPr>
          <p:nvPr>
            <p:ph idx="13"/>
          </p:nvPr>
        </p:nvSpPr>
        <p:spPr>
          <a:xfrm>
            <a:off x="4932362" y="1176338"/>
            <a:ext cx="3743325" cy="3336925"/>
          </a:xfrm>
        </p:spPr>
        <p:txBody>
          <a:bodyPr lIns="0" rIns="0"/>
          <a:lstStyle>
            <a:lvl1pPr marL="0" indent="0">
              <a:buNone/>
              <a:defRPr sz="20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defRPr sz="1200">
                <a:solidFill>
                  <a:schemeClr val="bg1"/>
                </a:solidFill>
              </a:defRPr>
            </a:lvl4pPr>
            <a:lvl5pPr>
              <a:defRPr sz="2000"/>
            </a:lvl5pPr>
            <a:lvl6pPr>
              <a:defRPr sz="2000"/>
            </a:lvl6pPr>
            <a:lvl7pPr>
              <a:defRPr sz="2000"/>
            </a:lvl7pPr>
            <a:lvl8pPr>
              <a:defRPr sz="2000"/>
            </a:lvl8pPr>
            <a:lvl9pPr>
              <a:defRPr sz="20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p:txBody>
      </p:sp>
      <p:pic>
        <p:nvPicPr>
          <p:cNvPr id="9" name="Picture 8" descr="MaRS_Wordmark_RGB_White_LAR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717133"/>
            <a:ext cx="540433" cy="15562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9. MaRS Section: blu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18721"/>
            <a:ext cx="8229600" cy="706057"/>
          </a:xfrm>
        </p:spPr>
        <p:txBody>
          <a:bodyPr>
            <a:normAutofit/>
          </a:bodyPr>
          <a:lstStyle>
            <a:lvl1pPr>
              <a:defRPr sz="4000"/>
            </a:lvl1pPr>
          </a:lstStyle>
          <a:p>
            <a:r>
              <a:rPr lang="en-US"/>
              <a:t>Click to edit Master title style</a:t>
            </a:r>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BD1C29C-DBD6-403F-9114-29FEF76F7F8C}" type="slidenum">
              <a:rPr lang="en-CA" smtClean="0"/>
              <a:pPr/>
              <a:t>‹#›</a:t>
            </a:fld>
            <a:endParaRPr lang="en-CA"/>
          </a:p>
        </p:txBody>
      </p:sp>
      <p:pic>
        <p:nvPicPr>
          <p:cNvPr id="6" name="Picture 5" descr="MaRS_Wordmark_RGB_LAR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718526"/>
            <a:ext cx="535595" cy="1542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57171"/>
            <a:ext cx="8218489" cy="706057"/>
          </a:xfrm>
          <a:prstGeom prst="rect">
            <a:avLst/>
          </a:prstGeom>
        </p:spPr>
        <p:txBody>
          <a:bodyPr vert="horz" lIns="0" tIns="45720" rIns="0" bIns="45720" rtlCol="0" anchor="t">
            <a:normAutofit/>
          </a:bodyPr>
          <a:lstStyle/>
          <a:p>
            <a:r>
              <a:rPr lang="en-US"/>
              <a:t>Click to edit Master title style</a:t>
            </a:r>
            <a:endParaRPr lang="en-CA"/>
          </a:p>
        </p:txBody>
      </p:sp>
      <p:sp>
        <p:nvSpPr>
          <p:cNvPr id="3" name="Text Placeholder 2"/>
          <p:cNvSpPr>
            <a:spLocks noGrp="1"/>
          </p:cNvSpPr>
          <p:nvPr>
            <p:ph type="body" idx="1"/>
          </p:nvPr>
        </p:nvSpPr>
        <p:spPr>
          <a:xfrm>
            <a:off x="457199" y="1071553"/>
            <a:ext cx="8218489" cy="3279786"/>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3"/>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endParaRPr lang="en-CA"/>
          </a:p>
        </p:txBody>
      </p:sp>
      <p:sp>
        <p:nvSpPr>
          <p:cNvPr id="6" name="Slide Number Placeholder 5"/>
          <p:cNvSpPr>
            <a:spLocks noGrp="1"/>
          </p:cNvSpPr>
          <p:nvPr>
            <p:ph type="sldNum" sz="quarter" idx="4"/>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70" r:id="rId1"/>
    <p:sldLayoutId id="2147483663" r:id="rId2"/>
    <p:sldLayoutId id="2147483664" r:id="rId3"/>
    <p:sldLayoutId id="2147483665" r:id="rId4"/>
    <p:sldLayoutId id="2147483660" r:id="rId5"/>
    <p:sldLayoutId id="2147483666" r:id="rId6"/>
    <p:sldLayoutId id="2147483667" r:id="rId7"/>
    <p:sldLayoutId id="2147483668" r:id="rId8"/>
    <p:sldLayoutId id="2147483654" r:id="rId9"/>
    <p:sldLayoutId id="2147483669" r:id="rId10"/>
    <p:sldLayoutId id="2147483650" r:id="rId11"/>
    <p:sldLayoutId id="2147483661" r:id="rId12"/>
    <p:sldLayoutId id="2147483672" r:id="rId13"/>
    <p:sldLayoutId id="2147483652" r:id="rId14"/>
    <p:sldLayoutId id="2147483671" r:id="rId15"/>
    <p:sldLayoutId id="2147483655" r:id="rId16"/>
  </p:sldLayoutIdLst>
  <p:txStyles>
    <p:titleStyle>
      <a:lvl1pPr algn="l" defTabSz="914400" rtl="0" eaLnBrk="1" latinLnBrk="0" hangingPunct="1">
        <a:spcBef>
          <a:spcPct val="0"/>
        </a:spcBef>
        <a:buNone/>
        <a:defRPr sz="2800" b="1" kern="1200">
          <a:solidFill>
            <a:schemeClr val="accent1"/>
          </a:solidFill>
          <a:latin typeface="Tahoma" pitchFamily="34" charset="0"/>
          <a:ea typeface="Tahoma" pitchFamily="34" charset="0"/>
          <a:cs typeface="Tahom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accent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2000" kern="1200">
          <a:solidFill>
            <a:schemeClr val="accent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800" kern="1200">
          <a:solidFill>
            <a:schemeClr val="accent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600" kern="1200">
          <a:solidFill>
            <a:schemeClr val="accent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600" kern="1200">
          <a:solidFill>
            <a:schemeClr val="accent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ull_mars-exterior-01.jpg"/>
          <p:cNvPicPr>
            <a:picLocks noChangeAspect="1"/>
          </p:cNvPicPr>
          <p:nvPr/>
        </p:nvPicPr>
        <p:blipFill>
          <a:blip r:embed="rId3"/>
          <a:srcRect t="49862" b="138"/>
          <a:stretch>
            <a:fillRect/>
          </a:stretch>
        </p:blipFill>
        <p:spPr>
          <a:xfrm>
            <a:off x="0" y="0"/>
            <a:ext cx="9144000" cy="2571750"/>
          </a:xfrm>
          <a:prstGeom prst="rect">
            <a:avLst/>
          </a:prstGeom>
        </p:spPr>
      </p:pic>
      <p:sp>
        <p:nvSpPr>
          <p:cNvPr id="6" name="Rectangle 5"/>
          <p:cNvSpPr/>
          <p:nvPr/>
        </p:nvSpPr>
        <p:spPr>
          <a:xfrm>
            <a:off x="0" y="2571750"/>
            <a:ext cx="9142413" cy="2571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MaRS_SPHERES_DIMENSIONAL_RGB_Orange_Top-50.png"/>
          <p:cNvPicPr>
            <a:picLocks noChangeAspect="1"/>
          </p:cNvPicPr>
          <p:nvPr/>
        </p:nvPicPr>
        <p:blipFill>
          <a:blip r:embed="rId4"/>
          <a:stretch>
            <a:fillRect/>
          </a:stretch>
        </p:blipFill>
        <p:spPr>
          <a:xfrm rot="10800000">
            <a:off x="468313" y="2571750"/>
            <a:ext cx="4103687" cy="2051843"/>
          </a:xfrm>
          <a:prstGeom prst="rect">
            <a:avLst/>
          </a:prstGeom>
        </p:spPr>
      </p:pic>
      <p:sp>
        <p:nvSpPr>
          <p:cNvPr id="3" name="Subtitle 2"/>
          <p:cNvSpPr>
            <a:spLocks noGrp="1"/>
          </p:cNvSpPr>
          <p:nvPr>
            <p:ph type="subTitle" idx="4294967295"/>
          </p:nvPr>
        </p:nvSpPr>
        <p:spPr>
          <a:xfrm>
            <a:off x="107504" y="3597671"/>
            <a:ext cx="8207375" cy="1422398"/>
          </a:xfrm>
        </p:spPr>
        <p:txBody>
          <a:bodyPr>
            <a:normAutofit/>
          </a:bodyPr>
          <a:lstStyle/>
          <a:p>
            <a:pPr marL="0" indent="0">
              <a:buNone/>
            </a:pPr>
            <a:r>
              <a:rPr lang="en-US" sz="2000" dirty="0">
                <a:solidFill>
                  <a:schemeClr val="bg1"/>
                </a:solidFill>
              </a:rPr>
              <a:t>An evaluation of regional demand &amp; supply for inclusive innovation</a:t>
            </a:r>
            <a:endParaRPr lang="en-CA" sz="2000" dirty="0">
              <a:solidFill>
                <a:schemeClr val="bg1"/>
              </a:solidFill>
            </a:endParaRPr>
          </a:p>
        </p:txBody>
      </p:sp>
      <p:pic>
        <p:nvPicPr>
          <p:cNvPr id="4" name="Picture 3" descr="MaRS_Logo_RGB_SMAL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1729" y="471488"/>
            <a:ext cx="783959" cy="783959"/>
          </a:xfrm>
          <a:prstGeom prst="rect">
            <a:avLst/>
          </a:prstGeom>
        </p:spPr>
      </p:pic>
      <p:sp>
        <p:nvSpPr>
          <p:cNvPr id="5" name="TextBox 4"/>
          <p:cNvSpPr txBox="1"/>
          <p:nvPr/>
        </p:nvSpPr>
        <p:spPr>
          <a:xfrm>
            <a:off x="7110906" y="4510173"/>
            <a:ext cx="1561646" cy="369332"/>
          </a:xfrm>
          <a:prstGeom prst="rect">
            <a:avLst/>
          </a:prstGeom>
          <a:noFill/>
        </p:spPr>
        <p:txBody>
          <a:bodyPr wrap="none" rtlCol="0">
            <a:spAutoFit/>
          </a:bodyPr>
          <a:lstStyle/>
          <a:p>
            <a:r>
              <a:rPr lang="en-CA" b="1" dirty="0">
                <a:solidFill>
                  <a:schemeClr val="bg1"/>
                </a:solidFill>
              </a:rPr>
              <a:t>MaRS</a:t>
            </a:r>
            <a:r>
              <a:rPr lang="en-CA" dirty="0">
                <a:solidFill>
                  <a:schemeClr val="bg1"/>
                </a:solidFill>
              </a:rPr>
              <a:t> x </a:t>
            </a:r>
            <a:r>
              <a:rPr lang="en-CA" b="1" dirty="0">
                <a:solidFill>
                  <a:schemeClr val="bg1"/>
                </a:solidFill>
              </a:rPr>
              <a:t>MIT</a:t>
            </a:r>
          </a:p>
        </p:txBody>
      </p:sp>
      <p:pic>
        <p:nvPicPr>
          <p:cNvPr id="10" name="Picture 9" descr="MaRS_SPHERES_DIMENSIONAL_RGB_Blue_Top 80.png"/>
          <p:cNvPicPr>
            <a:picLocks noChangeAspect="1"/>
          </p:cNvPicPr>
          <p:nvPr/>
        </p:nvPicPr>
        <p:blipFill>
          <a:blip r:embed="rId6"/>
          <a:stretch>
            <a:fillRect/>
          </a:stretch>
        </p:blipFill>
        <p:spPr>
          <a:xfrm>
            <a:off x="468313" y="519906"/>
            <a:ext cx="4103687" cy="2051844"/>
          </a:xfrm>
          <a:prstGeom prst="rect">
            <a:avLst/>
          </a:prstGeom>
        </p:spPr>
      </p:pic>
      <p:sp>
        <p:nvSpPr>
          <p:cNvPr id="2" name="Title 1"/>
          <p:cNvSpPr>
            <a:spLocks noGrp="1"/>
          </p:cNvSpPr>
          <p:nvPr>
            <p:ph type="ctrTitle" idx="4294967295"/>
          </p:nvPr>
        </p:nvSpPr>
        <p:spPr>
          <a:xfrm>
            <a:off x="107504" y="2566547"/>
            <a:ext cx="9173067" cy="1694756"/>
          </a:xfrm>
        </p:spPr>
        <p:txBody>
          <a:bodyPr>
            <a:noAutofit/>
          </a:bodyPr>
          <a:lstStyle/>
          <a:p>
            <a:r>
              <a:rPr lang="en-CA" sz="3300" dirty="0">
                <a:solidFill>
                  <a:schemeClr val="bg1"/>
                </a:solidFill>
              </a:rPr>
              <a:t>What do we need? </a:t>
            </a:r>
            <a:r>
              <a:rPr lang="en-US" sz="3300" dirty="0">
                <a:solidFill>
                  <a:schemeClr val="bg1"/>
                </a:solidFill>
              </a:rPr>
              <a:t>Inclusive Innovation! </a:t>
            </a:r>
            <a:br>
              <a:rPr lang="en-US" sz="3300" dirty="0">
                <a:solidFill>
                  <a:schemeClr val="bg1"/>
                </a:solidFill>
              </a:rPr>
            </a:br>
            <a:r>
              <a:rPr lang="en-US" sz="3300" dirty="0">
                <a:solidFill>
                  <a:schemeClr val="bg1"/>
                </a:solidFill>
              </a:rPr>
              <a:t>Where do we need it?</a:t>
            </a:r>
            <a:endParaRPr lang="en-CA" sz="33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Identifying non-applicant </a:t>
            </a:r>
            <a:br>
              <a:rPr lang="en-US"/>
            </a:br>
            <a:r>
              <a:rPr lang="en-US"/>
              <a:t>Financial Inclusion companies</a:t>
            </a:r>
            <a:endParaRPr lang="en-CA"/>
          </a:p>
        </p:txBody>
      </p:sp>
      <p:sp>
        <p:nvSpPr>
          <p:cNvPr id="3" name="Content Placeholder 2"/>
          <p:cNvSpPr>
            <a:spLocks noGrp="1"/>
          </p:cNvSpPr>
          <p:nvPr>
            <p:ph idx="1"/>
          </p:nvPr>
        </p:nvSpPr>
        <p:spPr>
          <a:xfrm>
            <a:off x="457199" y="1500180"/>
            <a:ext cx="2400289" cy="2851158"/>
          </a:xfrm>
        </p:spPr>
        <p:txBody>
          <a:bodyPr>
            <a:normAutofit/>
          </a:bodyPr>
          <a:lstStyle/>
          <a:p>
            <a:pPr>
              <a:spcBef>
                <a:spcPts val="0"/>
              </a:spcBef>
              <a:spcAft>
                <a:spcPts val="1200"/>
              </a:spcAft>
              <a:buNone/>
            </a:pPr>
            <a:r>
              <a:rPr lang="en-US" sz="1600" b="1"/>
              <a:t>Solution</a:t>
            </a:r>
            <a:r>
              <a:rPr lang="en-US" sz="1600"/>
              <a:t>: </a:t>
            </a:r>
          </a:p>
          <a:p>
            <a:pPr marL="0" indent="0">
              <a:buNone/>
            </a:pPr>
            <a:r>
              <a:rPr lang="en-US" sz="1600"/>
              <a:t>Use descriptions of the Financial Inclusion applicants to </a:t>
            </a:r>
            <a:r>
              <a:rPr lang="en-US" sz="1600" b="1"/>
              <a:t>identify the key words defining the category</a:t>
            </a:r>
            <a:r>
              <a:rPr lang="en-US" sz="1600"/>
              <a:t>.</a:t>
            </a:r>
            <a:endParaRPr lang="en-CA" sz="1600"/>
          </a:p>
        </p:txBody>
      </p:sp>
      <p:sp>
        <p:nvSpPr>
          <p:cNvPr id="4" name="TextBox 3">
            <a:extLst>
              <a:ext uri="{FF2B5EF4-FFF2-40B4-BE49-F238E27FC236}">
                <a16:creationId xmlns:a16="http://schemas.microsoft.com/office/drawing/2014/main" id="{F1FFDE57-1932-094B-8E97-54FFA4A96C24}"/>
              </a:ext>
            </a:extLst>
          </p:cNvPr>
          <p:cNvSpPr txBox="1"/>
          <p:nvPr/>
        </p:nvSpPr>
        <p:spPr>
          <a:xfrm>
            <a:off x="5072066" y="1500180"/>
            <a:ext cx="1481819" cy="369332"/>
          </a:xfrm>
          <a:prstGeom prst="rect">
            <a:avLst/>
          </a:prstGeom>
          <a:noFill/>
        </p:spPr>
        <p:txBody>
          <a:bodyPr wrap="square" rtlCol="0">
            <a:spAutoFit/>
          </a:bodyPr>
          <a:lstStyle/>
          <a:p>
            <a:pPr algn="ctr"/>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Financial </a:t>
            </a:r>
          </a:p>
        </p:txBody>
      </p:sp>
      <p:sp>
        <p:nvSpPr>
          <p:cNvPr id="5" name="TextBox 4">
            <a:extLst>
              <a:ext uri="{FF2B5EF4-FFF2-40B4-BE49-F238E27FC236}">
                <a16:creationId xmlns:a16="http://schemas.microsoft.com/office/drawing/2014/main" id="{C09FA87E-8431-9548-B06E-81CBA4B725F4}"/>
              </a:ext>
            </a:extLst>
          </p:cNvPr>
          <p:cNvSpPr txBox="1"/>
          <p:nvPr/>
        </p:nvSpPr>
        <p:spPr>
          <a:xfrm>
            <a:off x="3820148" y="2042728"/>
            <a:ext cx="1481819" cy="646331"/>
          </a:xfrm>
          <a:prstGeom prst="rect">
            <a:avLst/>
          </a:prstGeom>
          <a:noFill/>
        </p:spPr>
        <p:txBody>
          <a:bodyPr wrap="square" rtlCol="0">
            <a:spAutoFit/>
          </a:bodyPr>
          <a:lstStyle/>
          <a:p>
            <a:pPr algn="ctr"/>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Financial Service </a:t>
            </a:r>
          </a:p>
        </p:txBody>
      </p:sp>
      <p:sp>
        <p:nvSpPr>
          <p:cNvPr id="6" name="TextBox 5">
            <a:extLst>
              <a:ext uri="{FF2B5EF4-FFF2-40B4-BE49-F238E27FC236}">
                <a16:creationId xmlns:a16="http://schemas.microsoft.com/office/drawing/2014/main" id="{35B2E1CF-0F8F-7449-A798-0CFDC2D7CA90}"/>
              </a:ext>
            </a:extLst>
          </p:cNvPr>
          <p:cNvSpPr txBox="1"/>
          <p:nvPr/>
        </p:nvSpPr>
        <p:spPr>
          <a:xfrm>
            <a:off x="7447899" y="1645739"/>
            <a:ext cx="1481819" cy="646331"/>
          </a:xfrm>
          <a:prstGeom prst="rect">
            <a:avLst/>
          </a:prstGeom>
          <a:noFill/>
        </p:spPr>
        <p:txBody>
          <a:bodyPr wrap="square" rtlCol="0">
            <a:spAutoFit/>
          </a:bodyPr>
          <a:lstStyle/>
          <a:p>
            <a:pPr algn="ctr"/>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Financial Institution </a:t>
            </a:r>
          </a:p>
        </p:txBody>
      </p:sp>
      <p:sp>
        <p:nvSpPr>
          <p:cNvPr id="7" name="TextBox 6">
            <a:extLst>
              <a:ext uri="{FF2B5EF4-FFF2-40B4-BE49-F238E27FC236}">
                <a16:creationId xmlns:a16="http://schemas.microsoft.com/office/drawing/2014/main" id="{E7C4A1BF-FCB6-F045-9FE1-BEFDDCE38115}"/>
              </a:ext>
            </a:extLst>
          </p:cNvPr>
          <p:cNvSpPr txBox="1"/>
          <p:nvPr/>
        </p:nvSpPr>
        <p:spPr>
          <a:xfrm>
            <a:off x="3140293" y="3476085"/>
            <a:ext cx="1481819" cy="369332"/>
          </a:xfrm>
          <a:prstGeom prst="rect">
            <a:avLst/>
          </a:prstGeom>
          <a:noFill/>
        </p:spPr>
        <p:txBody>
          <a:bodyPr wrap="square" rtlCol="0">
            <a:spAutoFit/>
          </a:bodyPr>
          <a:lstStyle/>
          <a:p>
            <a:pPr algn="ctr"/>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Lending</a:t>
            </a:r>
            <a:r>
              <a:rPr lang="en-CA" sz="1800" dirty="0">
                <a:solidFill>
                  <a:schemeClr val="accent1"/>
                </a:solidFill>
                <a:latin typeface="Tahoma" panose="020B0604030504040204" pitchFamily="34" charset="0"/>
                <a:ea typeface="Tahoma" panose="020B0604030504040204" pitchFamily="34" charset="0"/>
                <a:cs typeface="Tahoma" panose="020B0604030504040204" pitchFamily="34" charset="0"/>
              </a:rPr>
              <a:t> </a:t>
            </a:r>
          </a:p>
        </p:txBody>
      </p:sp>
      <p:sp>
        <p:nvSpPr>
          <p:cNvPr id="8" name="TextBox 7">
            <a:extLst>
              <a:ext uri="{FF2B5EF4-FFF2-40B4-BE49-F238E27FC236}">
                <a16:creationId xmlns:a16="http://schemas.microsoft.com/office/drawing/2014/main" id="{3A679916-8BB1-2140-ADBF-91C2D4D26C32}"/>
              </a:ext>
            </a:extLst>
          </p:cNvPr>
          <p:cNvSpPr txBox="1"/>
          <p:nvPr/>
        </p:nvSpPr>
        <p:spPr>
          <a:xfrm>
            <a:off x="4041648" y="3117288"/>
            <a:ext cx="1481819" cy="369332"/>
          </a:xfrm>
          <a:prstGeom prst="rect">
            <a:avLst/>
          </a:prstGeom>
          <a:noFill/>
        </p:spPr>
        <p:txBody>
          <a:bodyPr wrap="square" rtlCol="0">
            <a:spAutoFit/>
          </a:bodyPr>
          <a:lstStyle/>
          <a:p>
            <a:pPr algn="ctr"/>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Credit</a:t>
            </a:r>
            <a:r>
              <a:rPr lang="en-CA" sz="1800" dirty="0">
                <a:solidFill>
                  <a:schemeClr val="accent1"/>
                </a:solidFill>
                <a:latin typeface="Tahoma" panose="020B0604030504040204" pitchFamily="34" charset="0"/>
                <a:ea typeface="Tahoma" panose="020B0604030504040204" pitchFamily="34" charset="0"/>
                <a:cs typeface="Tahoma" panose="020B0604030504040204" pitchFamily="34" charset="0"/>
              </a:rPr>
              <a:t>  </a:t>
            </a:r>
          </a:p>
        </p:txBody>
      </p:sp>
      <p:sp>
        <p:nvSpPr>
          <p:cNvPr id="9" name="Rectangle 8">
            <a:extLst>
              <a:ext uri="{FF2B5EF4-FFF2-40B4-BE49-F238E27FC236}">
                <a16:creationId xmlns:a16="http://schemas.microsoft.com/office/drawing/2014/main" id="{EE710293-10A7-E543-942B-1BCBEB171356}"/>
              </a:ext>
            </a:extLst>
          </p:cNvPr>
          <p:cNvSpPr/>
          <p:nvPr/>
        </p:nvSpPr>
        <p:spPr>
          <a:xfrm>
            <a:off x="4021622" y="3964903"/>
            <a:ext cx="1069524" cy="369332"/>
          </a:xfrm>
          <a:prstGeom prst="rect">
            <a:avLst/>
          </a:prstGeom>
        </p:spPr>
        <p:txBody>
          <a:bodyPr wrap="square">
            <a:spAutoFit/>
          </a:bodyPr>
          <a:lstStyle/>
          <a:p>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Payment</a:t>
            </a:r>
          </a:p>
        </p:txBody>
      </p:sp>
      <p:sp>
        <p:nvSpPr>
          <p:cNvPr id="10" name="Rectangle 9">
            <a:extLst>
              <a:ext uri="{FF2B5EF4-FFF2-40B4-BE49-F238E27FC236}">
                <a16:creationId xmlns:a16="http://schemas.microsoft.com/office/drawing/2014/main" id="{1EF0559A-3A58-5F45-ACDF-AB941DF2CE72}"/>
              </a:ext>
            </a:extLst>
          </p:cNvPr>
          <p:cNvSpPr/>
          <p:nvPr/>
        </p:nvSpPr>
        <p:spPr>
          <a:xfrm>
            <a:off x="5272931" y="3105529"/>
            <a:ext cx="686406" cy="369332"/>
          </a:xfrm>
          <a:prstGeom prst="rect">
            <a:avLst/>
          </a:prstGeom>
        </p:spPr>
        <p:txBody>
          <a:bodyPr wrap="square">
            <a:spAutoFit/>
          </a:bodyPr>
          <a:lstStyle/>
          <a:p>
            <a:r>
              <a:rPr lang="en-CA" sz="1800">
                <a:solidFill>
                  <a:schemeClr val="accent5"/>
                </a:solidFill>
                <a:latin typeface="Tahoma" panose="020B0604030504040204" pitchFamily="34" charset="0"/>
                <a:ea typeface="Tahoma" panose="020B0604030504040204" pitchFamily="34" charset="0"/>
                <a:cs typeface="Tahoma" panose="020B0604030504040204" pitchFamily="34" charset="0"/>
              </a:rPr>
              <a:t>Bank</a:t>
            </a:r>
          </a:p>
        </p:txBody>
      </p:sp>
      <p:sp>
        <p:nvSpPr>
          <p:cNvPr id="11" name="Rectangle 10">
            <a:extLst>
              <a:ext uri="{FF2B5EF4-FFF2-40B4-BE49-F238E27FC236}">
                <a16:creationId xmlns:a16="http://schemas.microsoft.com/office/drawing/2014/main" id="{3E1BC34F-70F0-4F45-88F8-2BDC193DA3A5}"/>
              </a:ext>
            </a:extLst>
          </p:cNvPr>
          <p:cNvSpPr/>
          <p:nvPr/>
        </p:nvSpPr>
        <p:spPr>
          <a:xfrm>
            <a:off x="5510528" y="2766686"/>
            <a:ext cx="1988045" cy="369332"/>
          </a:xfrm>
          <a:prstGeom prst="rect">
            <a:avLst/>
          </a:prstGeom>
        </p:spPr>
        <p:txBody>
          <a:bodyPr wrap="square">
            <a:spAutoFit/>
          </a:bodyPr>
          <a:lstStyle/>
          <a:p>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Financial Product </a:t>
            </a:r>
          </a:p>
        </p:txBody>
      </p:sp>
      <p:sp>
        <p:nvSpPr>
          <p:cNvPr id="12" name="Rectangle 11">
            <a:extLst>
              <a:ext uri="{FF2B5EF4-FFF2-40B4-BE49-F238E27FC236}">
                <a16:creationId xmlns:a16="http://schemas.microsoft.com/office/drawing/2014/main" id="{7924050B-2A38-4F4F-BA84-4040774F6347}"/>
              </a:ext>
            </a:extLst>
          </p:cNvPr>
          <p:cNvSpPr/>
          <p:nvPr/>
        </p:nvSpPr>
        <p:spPr>
          <a:xfrm>
            <a:off x="5160111" y="1948523"/>
            <a:ext cx="2467342" cy="369332"/>
          </a:xfrm>
          <a:prstGeom prst="rect">
            <a:avLst/>
          </a:prstGeom>
        </p:spPr>
        <p:txBody>
          <a:bodyPr wrap="square">
            <a:spAutoFit/>
          </a:bodyPr>
          <a:lstStyle/>
          <a:p>
            <a:r>
              <a:rPr lang="en-CA" sz="1800">
                <a:solidFill>
                  <a:schemeClr val="accent5"/>
                </a:solidFill>
                <a:latin typeface="Tahoma" panose="020B0604030504040204" pitchFamily="34" charset="0"/>
                <a:ea typeface="Tahoma" panose="020B0604030504040204" pitchFamily="34" charset="0"/>
                <a:cs typeface="Tahoma" panose="020B0604030504040204" pitchFamily="34" charset="0"/>
              </a:rPr>
              <a:t>High-yield investment </a:t>
            </a:r>
          </a:p>
        </p:txBody>
      </p:sp>
      <p:sp>
        <p:nvSpPr>
          <p:cNvPr id="13" name="Rectangle 12">
            <a:extLst>
              <a:ext uri="{FF2B5EF4-FFF2-40B4-BE49-F238E27FC236}">
                <a16:creationId xmlns:a16="http://schemas.microsoft.com/office/drawing/2014/main" id="{0B35308D-2DBB-044E-9ABD-F1ACF11D4741}"/>
              </a:ext>
            </a:extLst>
          </p:cNvPr>
          <p:cNvSpPr/>
          <p:nvPr/>
        </p:nvSpPr>
        <p:spPr>
          <a:xfrm>
            <a:off x="7643834" y="2857502"/>
            <a:ext cx="859531" cy="369332"/>
          </a:xfrm>
          <a:prstGeom prst="rect">
            <a:avLst/>
          </a:prstGeom>
        </p:spPr>
        <p:txBody>
          <a:bodyPr wrap="square">
            <a:spAutoFit/>
          </a:bodyPr>
          <a:lstStyle/>
          <a:p>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Saving</a:t>
            </a:r>
          </a:p>
        </p:txBody>
      </p:sp>
      <p:sp>
        <p:nvSpPr>
          <p:cNvPr id="14" name="Rectangle 13">
            <a:extLst>
              <a:ext uri="{FF2B5EF4-FFF2-40B4-BE49-F238E27FC236}">
                <a16:creationId xmlns:a16="http://schemas.microsoft.com/office/drawing/2014/main" id="{0E27B3AB-2CA1-BF48-8400-65FEEF9613E8}"/>
              </a:ext>
            </a:extLst>
          </p:cNvPr>
          <p:cNvSpPr/>
          <p:nvPr/>
        </p:nvSpPr>
        <p:spPr>
          <a:xfrm>
            <a:off x="4232489" y="1637474"/>
            <a:ext cx="918841" cy="369332"/>
          </a:xfrm>
          <a:prstGeom prst="rect">
            <a:avLst/>
          </a:prstGeom>
        </p:spPr>
        <p:txBody>
          <a:bodyPr wrap="square">
            <a:spAutoFit/>
          </a:bodyPr>
          <a:lstStyle/>
          <a:p>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Fintech</a:t>
            </a:r>
          </a:p>
        </p:txBody>
      </p:sp>
      <p:sp>
        <p:nvSpPr>
          <p:cNvPr id="15" name="Rectangle 14">
            <a:extLst>
              <a:ext uri="{FF2B5EF4-FFF2-40B4-BE49-F238E27FC236}">
                <a16:creationId xmlns:a16="http://schemas.microsoft.com/office/drawing/2014/main" id="{3DDC44FE-EF48-7E47-9D7C-3EBE4DE8F663}"/>
              </a:ext>
            </a:extLst>
          </p:cNvPr>
          <p:cNvSpPr/>
          <p:nvPr/>
        </p:nvSpPr>
        <p:spPr>
          <a:xfrm>
            <a:off x="6662485" y="2347378"/>
            <a:ext cx="883575" cy="369332"/>
          </a:xfrm>
          <a:prstGeom prst="rect">
            <a:avLst/>
          </a:prstGeom>
        </p:spPr>
        <p:txBody>
          <a:bodyPr wrap="square">
            <a:spAutoFit/>
          </a:bodyPr>
          <a:lstStyle/>
          <a:p>
            <a:r>
              <a:rPr lang="en-CA" sz="1800">
                <a:solidFill>
                  <a:schemeClr val="accent5"/>
                </a:solidFill>
                <a:latin typeface="Tahoma" panose="020B0604030504040204" pitchFamily="34" charset="0"/>
                <a:ea typeface="Tahoma" panose="020B0604030504040204" pitchFamily="34" charset="0"/>
                <a:cs typeface="Tahoma" panose="020B0604030504040204" pitchFamily="34" charset="0"/>
              </a:rPr>
              <a:t>Lender</a:t>
            </a:r>
          </a:p>
        </p:txBody>
      </p:sp>
      <p:sp>
        <p:nvSpPr>
          <p:cNvPr id="16" name="Rectangle 15">
            <a:extLst>
              <a:ext uri="{FF2B5EF4-FFF2-40B4-BE49-F238E27FC236}">
                <a16:creationId xmlns:a16="http://schemas.microsoft.com/office/drawing/2014/main" id="{E92529B4-807B-EB47-8C20-6CB712197A26}"/>
              </a:ext>
            </a:extLst>
          </p:cNvPr>
          <p:cNvSpPr/>
          <p:nvPr/>
        </p:nvSpPr>
        <p:spPr>
          <a:xfrm>
            <a:off x="5403637" y="3506339"/>
            <a:ext cx="1893467" cy="369332"/>
          </a:xfrm>
          <a:prstGeom prst="rect">
            <a:avLst/>
          </a:prstGeom>
        </p:spPr>
        <p:txBody>
          <a:bodyPr wrap="square">
            <a:spAutoFit/>
          </a:bodyPr>
          <a:lstStyle/>
          <a:p>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Online payments</a:t>
            </a:r>
          </a:p>
        </p:txBody>
      </p:sp>
      <p:sp>
        <p:nvSpPr>
          <p:cNvPr id="17" name="Rectangle 16">
            <a:extLst>
              <a:ext uri="{FF2B5EF4-FFF2-40B4-BE49-F238E27FC236}">
                <a16:creationId xmlns:a16="http://schemas.microsoft.com/office/drawing/2014/main" id="{CE26E5AF-67AA-3A41-B57C-81E822E294FA}"/>
              </a:ext>
            </a:extLst>
          </p:cNvPr>
          <p:cNvSpPr/>
          <p:nvPr/>
        </p:nvSpPr>
        <p:spPr>
          <a:xfrm>
            <a:off x="5286380" y="3896707"/>
            <a:ext cx="819455" cy="369332"/>
          </a:xfrm>
          <a:prstGeom prst="rect">
            <a:avLst/>
          </a:prstGeom>
        </p:spPr>
        <p:txBody>
          <a:bodyPr wrap="square">
            <a:spAutoFit/>
          </a:bodyPr>
          <a:lstStyle/>
          <a:p>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Wallet</a:t>
            </a:r>
          </a:p>
        </p:txBody>
      </p:sp>
      <p:sp>
        <p:nvSpPr>
          <p:cNvPr id="18" name="Rectangle 17">
            <a:extLst>
              <a:ext uri="{FF2B5EF4-FFF2-40B4-BE49-F238E27FC236}">
                <a16:creationId xmlns:a16="http://schemas.microsoft.com/office/drawing/2014/main" id="{2074AF09-F9EF-E341-A872-669DA072967B}"/>
              </a:ext>
            </a:extLst>
          </p:cNvPr>
          <p:cNvSpPr/>
          <p:nvPr/>
        </p:nvSpPr>
        <p:spPr>
          <a:xfrm>
            <a:off x="7714146" y="2369284"/>
            <a:ext cx="668773" cy="369332"/>
          </a:xfrm>
          <a:prstGeom prst="rect">
            <a:avLst/>
          </a:prstGeom>
        </p:spPr>
        <p:txBody>
          <a:bodyPr wrap="square">
            <a:spAutoFit/>
          </a:bodyPr>
          <a:lstStyle/>
          <a:p>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Debt</a:t>
            </a:r>
          </a:p>
        </p:txBody>
      </p:sp>
      <p:sp>
        <p:nvSpPr>
          <p:cNvPr id="19" name="Rectangle 18">
            <a:extLst>
              <a:ext uri="{FF2B5EF4-FFF2-40B4-BE49-F238E27FC236}">
                <a16:creationId xmlns:a16="http://schemas.microsoft.com/office/drawing/2014/main" id="{F014F1B6-A789-A448-9969-57FCF0104CCC}"/>
              </a:ext>
            </a:extLst>
          </p:cNvPr>
          <p:cNvSpPr/>
          <p:nvPr/>
        </p:nvSpPr>
        <p:spPr>
          <a:xfrm>
            <a:off x="7531649" y="3488302"/>
            <a:ext cx="898003" cy="369332"/>
          </a:xfrm>
          <a:prstGeom prst="rect">
            <a:avLst/>
          </a:prstGeom>
        </p:spPr>
        <p:txBody>
          <a:bodyPr wrap="square">
            <a:spAutoFit/>
          </a:bodyPr>
          <a:lstStyle/>
          <a:p>
            <a:r>
              <a:rPr lang="en-CA" sz="1800" dirty="0">
                <a:solidFill>
                  <a:schemeClr val="accent2"/>
                </a:solidFill>
                <a:latin typeface="Tahoma" panose="020B0604030504040204" pitchFamily="34" charset="0"/>
                <a:ea typeface="Tahoma" panose="020B0604030504040204" pitchFamily="34" charset="0"/>
                <a:cs typeface="Tahoma" panose="020B0604030504040204" pitchFamily="34" charset="0"/>
              </a:rPr>
              <a:t>Impact</a:t>
            </a:r>
          </a:p>
        </p:txBody>
      </p:sp>
      <p:sp>
        <p:nvSpPr>
          <p:cNvPr id="20" name="Rectangle 19">
            <a:extLst>
              <a:ext uri="{FF2B5EF4-FFF2-40B4-BE49-F238E27FC236}">
                <a16:creationId xmlns:a16="http://schemas.microsoft.com/office/drawing/2014/main" id="{E78E8291-A95A-B849-A40E-D2967E53B381}"/>
              </a:ext>
            </a:extLst>
          </p:cNvPr>
          <p:cNvSpPr/>
          <p:nvPr/>
        </p:nvSpPr>
        <p:spPr>
          <a:xfrm>
            <a:off x="6360195" y="3856605"/>
            <a:ext cx="1273105" cy="369332"/>
          </a:xfrm>
          <a:prstGeom prst="rect">
            <a:avLst/>
          </a:prstGeom>
        </p:spPr>
        <p:txBody>
          <a:bodyPr wrap="square">
            <a:spAutoFit/>
          </a:bodyPr>
          <a:lstStyle/>
          <a:p>
            <a:r>
              <a:rPr lang="en-CA" sz="1800" dirty="0">
                <a:solidFill>
                  <a:schemeClr val="accent2"/>
                </a:solidFill>
                <a:latin typeface="Tahoma" panose="020B0604030504040204" pitchFamily="34" charset="0"/>
                <a:ea typeface="Tahoma" panose="020B0604030504040204" pitchFamily="34" charset="0"/>
                <a:cs typeface="Tahoma" panose="020B0604030504040204" pitchFamily="34" charset="0"/>
              </a:rPr>
              <a:t>Innovation</a:t>
            </a:r>
          </a:p>
        </p:txBody>
      </p:sp>
      <p:sp>
        <p:nvSpPr>
          <p:cNvPr id="21" name="Rectangle 20">
            <a:extLst>
              <a:ext uri="{FF2B5EF4-FFF2-40B4-BE49-F238E27FC236}">
                <a16:creationId xmlns:a16="http://schemas.microsoft.com/office/drawing/2014/main" id="{7CB4DDFD-D146-D243-8792-AFE665BC3563}"/>
              </a:ext>
            </a:extLst>
          </p:cNvPr>
          <p:cNvSpPr/>
          <p:nvPr/>
        </p:nvSpPr>
        <p:spPr>
          <a:xfrm>
            <a:off x="3197541" y="3034365"/>
            <a:ext cx="1079142" cy="369332"/>
          </a:xfrm>
          <a:prstGeom prst="rect">
            <a:avLst/>
          </a:prstGeom>
        </p:spPr>
        <p:txBody>
          <a:bodyPr wrap="square">
            <a:spAutoFit/>
          </a:bodyPr>
          <a:lstStyle/>
          <a:p>
            <a:r>
              <a:rPr lang="en-CA" sz="1800" dirty="0">
                <a:solidFill>
                  <a:schemeClr val="accent5"/>
                </a:solidFill>
                <a:latin typeface="Tahoma" panose="020B0604030504040204" pitchFamily="34" charset="0"/>
                <a:ea typeface="Tahoma" panose="020B0604030504040204" pitchFamily="34" charset="0"/>
                <a:cs typeface="Tahoma" panose="020B0604030504040204" pitchFamily="34" charset="0"/>
              </a:rPr>
              <a:t>Inclusive</a:t>
            </a:r>
          </a:p>
        </p:txBody>
      </p:sp>
      <p:sp>
        <p:nvSpPr>
          <p:cNvPr id="22" name="Rectangle 21">
            <a:extLst>
              <a:ext uri="{FF2B5EF4-FFF2-40B4-BE49-F238E27FC236}">
                <a16:creationId xmlns:a16="http://schemas.microsoft.com/office/drawing/2014/main" id="{98174289-3673-5C40-9399-E3CEF6509E30}"/>
              </a:ext>
            </a:extLst>
          </p:cNvPr>
          <p:cNvSpPr/>
          <p:nvPr/>
        </p:nvSpPr>
        <p:spPr>
          <a:xfrm>
            <a:off x="3188824" y="1841832"/>
            <a:ext cx="862737" cy="646331"/>
          </a:xfrm>
          <a:prstGeom prst="rect">
            <a:avLst/>
          </a:prstGeom>
        </p:spPr>
        <p:txBody>
          <a:bodyPr wrap="square">
            <a:spAutoFit/>
          </a:bodyPr>
          <a:lstStyle/>
          <a:p>
            <a:pPr algn="ctr"/>
            <a:r>
              <a:rPr lang="en-CA" sz="1800" dirty="0">
                <a:solidFill>
                  <a:schemeClr val="accent2"/>
                </a:solidFill>
                <a:latin typeface="Tahoma" panose="020B0604030504040204" pitchFamily="34" charset="0"/>
                <a:ea typeface="Tahoma" panose="020B0604030504040204" pitchFamily="34" charset="0"/>
                <a:cs typeface="Tahoma" panose="020B0604030504040204" pitchFamily="34" charset="0"/>
              </a:rPr>
              <a:t>Help </a:t>
            </a:r>
          </a:p>
          <a:p>
            <a:pPr algn="ctr"/>
            <a:r>
              <a:rPr lang="en-CA" sz="1800" dirty="0">
                <a:solidFill>
                  <a:schemeClr val="accent2"/>
                </a:solidFill>
                <a:latin typeface="Tahoma" panose="020B0604030504040204" pitchFamily="34" charset="0"/>
                <a:ea typeface="Tahoma" panose="020B0604030504040204" pitchFamily="34" charset="0"/>
                <a:cs typeface="Tahoma" panose="020B0604030504040204" pitchFamily="34" charset="0"/>
              </a:rPr>
              <a:t>people</a:t>
            </a:r>
          </a:p>
        </p:txBody>
      </p:sp>
      <p:sp>
        <p:nvSpPr>
          <p:cNvPr id="23" name="Rectangle 22">
            <a:extLst>
              <a:ext uri="{FF2B5EF4-FFF2-40B4-BE49-F238E27FC236}">
                <a16:creationId xmlns:a16="http://schemas.microsoft.com/office/drawing/2014/main" id="{364F9719-DF85-4B4A-A11A-F3EC6DA6D043}"/>
              </a:ext>
            </a:extLst>
          </p:cNvPr>
          <p:cNvSpPr/>
          <p:nvPr/>
        </p:nvSpPr>
        <p:spPr>
          <a:xfrm>
            <a:off x="4032441" y="2678524"/>
            <a:ext cx="1011815" cy="369332"/>
          </a:xfrm>
          <a:prstGeom prst="rect">
            <a:avLst/>
          </a:prstGeom>
        </p:spPr>
        <p:txBody>
          <a:bodyPr wrap="square">
            <a:spAutoFit/>
          </a:bodyPr>
          <a:lstStyle/>
          <a:p>
            <a:r>
              <a:rPr lang="en-CA" sz="1800" dirty="0">
                <a:solidFill>
                  <a:schemeClr val="accent2"/>
                </a:solidFill>
                <a:latin typeface="Tahoma" panose="020B0604030504040204" pitchFamily="34" charset="0"/>
                <a:ea typeface="Tahoma" panose="020B0604030504040204" pitchFamily="34" charset="0"/>
                <a:cs typeface="Tahoma" panose="020B0604030504040204" pitchFamily="34" charset="0"/>
              </a:rPr>
              <a:t>Start-up</a:t>
            </a:r>
          </a:p>
        </p:txBody>
      </p:sp>
      <p:sp>
        <p:nvSpPr>
          <p:cNvPr id="24" name="Rectangle 23">
            <a:extLst>
              <a:ext uri="{FF2B5EF4-FFF2-40B4-BE49-F238E27FC236}">
                <a16:creationId xmlns:a16="http://schemas.microsoft.com/office/drawing/2014/main" id="{841B641D-9158-9943-9AA6-B669D6F470BC}"/>
              </a:ext>
            </a:extLst>
          </p:cNvPr>
          <p:cNvSpPr/>
          <p:nvPr/>
        </p:nvSpPr>
        <p:spPr>
          <a:xfrm>
            <a:off x="4457593" y="3514262"/>
            <a:ext cx="888385" cy="369332"/>
          </a:xfrm>
          <a:prstGeom prst="rect">
            <a:avLst/>
          </a:prstGeom>
        </p:spPr>
        <p:txBody>
          <a:bodyPr wrap="square">
            <a:spAutoFit/>
          </a:bodyPr>
          <a:lstStyle/>
          <a:p>
            <a:r>
              <a:rPr lang="en-CA" sz="1800" dirty="0">
                <a:solidFill>
                  <a:schemeClr val="accent2"/>
                </a:solidFill>
                <a:latin typeface="Tahoma" panose="020B0604030504040204" pitchFamily="34" charset="0"/>
                <a:ea typeface="Tahoma" panose="020B0604030504040204" pitchFamily="34" charset="0"/>
                <a:cs typeface="Tahoma" panose="020B0604030504040204" pitchFamily="34" charset="0"/>
              </a:rPr>
              <a:t>Artisan</a:t>
            </a:r>
          </a:p>
        </p:txBody>
      </p:sp>
      <p:sp>
        <p:nvSpPr>
          <p:cNvPr id="25" name="Rectangle 24">
            <a:extLst>
              <a:ext uri="{FF2B5EF4-FFF2-40B4-BE49-F238E27FC236}">
                <a16:creationId xmlns:a16="http://schemas.microsoft.com/office/drawing/2014/main" id="{ECB83D3A-E028-AA4D-B23A-91A670097E49}"/>
              </a:ext>
            </a:extLst>
          </p:cNvPr>
          <p:cNvSpPr/>
          <p:nvPr/>
        </p:nvSpPr>
        <p:spPr>
          <a:xfrm>
            <a:off x="6689517" y="1558735"/>
            <a:ext cx="678391" cy="369332"/>
          </a:xfrm>
          <a:prstGeom prst="rect">
            <a:avLst/>
          </a:prstGeom>
        </p:spPr>
        <p:txBody>
          <a:bodyPr wrap="square">
            <a:spAutoFit/>
          </a:bodyPr>
          <a:lstStyle/>
          <a:p>
            <a:r>
              <a:rPr lang="en-CA" sz="1800" dirty="0">
                <a:solidFill>
                  <a:schemeClr val="accent2"/>
                </a:solidFill>
                <a:latin typeface="Tahoma" panose="020B0604030504040204" pitchFamily="34" charset="0"/>
                <a:ea typeface="Tahoma" panose="020B0604030504040204" pitchFamily="34" charset="0"/>
                <a:cs typeface="Tahoma" panose="020B0604030504040204" pitchFamily="34" charset="0"/>
              </a:rPr>
              <a:t>Craft</a:t>
            </a:r>
          </a:p>
        </p:txBody>
      </p:sp>
      <p:sp>
        <p:nvSpPr>
          <p:cNvPr id="26" name="Rectangle 25">
            <a:extLst>
              <a:ext uri="{FF2B5EF4-FFF2-40B4-BE49-F238E27FC236}">
                <a16:creationId xmlns:a16="http://schemas.microsoft.com/office/drawing/2014/main" id="{773EEA12-C4ED-944F-992A-3179E6433A38}"/>
              </a:ext>
            </a:extLst>
          </p:cNvPr>
          <p:cNvSpPr/>
          <p:nvPr/>
        </p:nvSpPr>
        <p:spPr>
          <a:xfrm>
            <a:off x="5143477" y="2398130"/>
            <a:ext cx="1523174" cy="369332"/>
          </a:xfrm>
          <a:prstGeom prst="rect">
            <a:avLst/>
          </a:prstGeom>
        </p:spPr>
        <p:txBody>
          <a:bodyPr wrap="square">
            <a:spAutoFit/>
          </a:bodyPr>
          <a:lstStyle/>
          <a:p>
            <a:r>
              <a:rPr lang="en-CA" sz="1800" dirty="0">
                <a:solidFill>
                  <a:schemeClr val="accent2"/>
                </a:solidFill>
                <a:latin typeface="Tahoma" panose="020B0604030504040204" pitchFamily="34" charset="0"/>
                <a:ea typeface="Tahoma" panose="020B0604030504040204" pitchFamily="34" charset="0"/>
                <a:cs typeface="Tahoma" panose="020B0604030504040204" pitchFamily="34" charset="0"/>
              </a:rPr>
              <a:t>Social impact</a:t>
            </a:r>
          </a:p>
        </p:txBody>
      </p:sp>
      <p:sp>
        <p:nvSpPr>
          <p:cNvPr id="27" name="Rectangle 26">
            <a:extLst>
              <a:ext uri="{FF2B5EF4-FFF2-40B4-BE49-F238E27FC236}">
                <a16:creationId xmlns:a16="http://schemas.microsoft.com/office/drawing/2014/main" id="{262FC517-2EB5-D64E-A8C8-6DDA2895C9A6}"/>
              </a:ext>
            </a:extLst>
          </p:cNvPr>
          <p:cNvSpPr/>
          <p:nvPr/>
        </p:nvSpPr>
        <p:spPr>
          <a:xfrm>
            <a:off x="6236492" y="3133952"/>
            <a:ext cx="1350050" cy="369332"/>
          </a:xfrm>
          <a:prstGeom prst="rect">
            <a:avLst/>
          </a:prstGeom>
        </p:spPr>
        <p:txBody>
          <a:bodyPr wrap="square">
            <a:spAutoFit/>
          </a:bodyPr>
          <a:lstStyle/>
          <a:p>
            <a:r>
              <a:rPr lang="en-CA" sz="1800" dirty="0">
                <a:solidFill>
                  <a:schemeClr val="accent2"/>
                </a:solidFill>
                <a:latin typeface="Tahoma" panose="020B0604030504040204" pitchFamily="34" charset="0"/>
                <a:ea typeface="Tahoma" panose="020B0604030504040204" pitchFamily="34" charset="0"/>
                <a:cs typeface="Tahoma" panose="020B0604030504040204" pitchFamily="34" charset="0"/>
              </a:rPr>
              <a:t>Social good</a:t>
            </a:r>
          </a:p>
        </p:txBody>
      </p:sp>
      <p:sp>
        <p:nvSpPr>
          <p:cNvPr id="28"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29"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10</a:t>
            </a:fld>
            <a:endParaRPr lang="en-CA">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par>
                          <p:cTn id="53" fill="hold">
                            <p:stCondLst>
                              <p:cond delay="0"/>
                            </p:stCondLst>
                            <p:childTnLst>
                              <p:par>
                                <p:cTn id="54" presetID="10" presetClass="exit" presetSubtype="0" fill="hold" grpId="1" nodeType="after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500"/>
                            </p:stCondLst>
                            <p:childTnLst>
                              <p:par>
                                <p:cTn id="58" presetID="10" presetClass="exit" presetSubtype="0" fill="hold" grpId="1" nodeType="afterEffect">
                                  <p:stCondLst>
                                    <p:cond delay="0"/>
                                  </p:stCondLst>
                                  <p:childTnLst>
                                    <p:animEffect transition="out" filter="fade">
                                      <p:cBhvr>
                                        <p:cTn id="59" dur="500"/>
                                        <p:tgtEl>
                                          <p:spTgt spid="25"/>
                                        </p:tgtEl>
                                      </p:cBhvr>
                                    </p:animEffect>
                                    <p:set>
                                      <p:cBhvr>
                                        <p:cTn id="60" dur="1" fill="hold">
                                          <p:stCondLst>
                                            <p:cond delay="499"/>
                                          </p:stCondLst>
                                        </p:cTn>
                                        <p:tgtEl>
                                          <p:spTgt spid="25"/>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childTnLst>
                          </p:cTn>
                        </p:par>
                        <p:par>
                          <p:cTn id="65" fill="hold">
                            <p:stCondLst>
                              <p:cond delay="1500"/>
                            </p:stCondLst>
                            <p:childTnLst>
                              <p:par>
                                <p:cTn id="66" presetID="10" presetClass="exit" presetSubtype="0" fill="hold" grpId="1" nodeType="after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grpId="1" nodeType="afterEffect">
                                  <p:stCondLst>
                                    <p:cond delay="0"/>
                                  </p:stCondLst>
                                  <p:childTnLst>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childTnLst>
                          </p:cTn>
                        </p:par>
                        <p:par>
                          <p:cTn id="73" fill="hold">
                            <p:stCondLst>
                              <p:cond delay="2500"/>
                            </p:stCondLst>
                            <p:childTnLst>
                              <p:par>
                                <p:cTn id="74" presetID="10" presetClass="exit" presetSubtype="0" fill="hold" nodeType="after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childTnLst>
                          </p:cTn>
                        </p:par>
                        <p:par>
                          <p:cTn id="77" fill="hold">
                            <p:stCondLst>
                              <p:cond delay="3000"/>
                            </p:stCondLst>
                            <p:childTnLst>
                              <p:par>
                                <p:cTn id="78" presetID="10" presetClass="exit" presetSubtype="0" fill="hold" grpId="1" nodeType="afterEffect">
                                  <p:stCondLst>
                                    <p:cond delay="0"/>
                                  </p:stCondLst>
                                  <p:childTnLst>
                                    <p:animEffect transition="out" filter="fade">
                                      <p:cBhvr>
                                        <p:cTn id="79" dur="500"/>
                                        <p:tgtEl>
                                          <p:spTgt spid="20"/>
                                        </p:tgtEl>
                                      </p:cBhvr>
                                    </p:animEffect>
                                    <p:set>
                                      <p:cBhvr>
                                        <p:cTn id="80" dur="1" fill="hold">
                                          <p:stCondLst>
                                            <p:cond delay="499"/>
                                          </p:stCondLst>
                                        </p:cTn>
                                        <p:tgtEl>
                                          <p:spTgt spid="20"/>
                                        </p:tgtEl>
                                        <p:attrNameLst>
                                          <p:attrName>style.visibility</p:attrName>
                                        </p:attrNameLst>
                                      </p:cBhvr>
                                      <p:to>
                                        <p:strVal val="hidden"/>
                                      </p:to>
                                    </p:set>
                                  </p:childTnLst>
                                </p:cTn>
                              </p:par>
                            </p:childTnLst>
                          </p:cTn>
                        </p:par>
                        <p:par>
                          <p:cTn id="81" fill="hold">
                            <p:stCondLst>
                              <p:cond delay="3500"/>
                            </p:stCondLst>
                            <p:childTnLst>
                              <p:par>
                                <p:cTn id="82" presetID="10" presetClass="exit" presetSubtype="0" fill="hold" grpId="1" nodeType="afterEffect">
                                  <p:stCondLst>
                                    <p:cond delay="0"/>
                                  </p:stCondLst>
                                  <p:childTnLst>
                                    <p:animEffect transition="out" filter="fade">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childTnLst>
                          </p:cTn>
                        </p:par>
                        <p:par>
                          <p:cTn id="85" fill="hold">
                            <p:stCondLst>
                              <p:cond delay="4000"/>
                            </p:stCondLst>
                            <p:childTnLst>
                              <p:par>
                                <p:cTn id="86" presetID="0" presetClass="path" presetSubtype="0" accel="50000" decel="50000" fill="hold" grpId="1" nodeType="afterEffect">
                                  <p:stCondLst>
                                    <p:cond delay="0"/>
                                  </p:stCondLst>
                                  <p:childTnLst>
                                    <p:animMotion origin="layout" path="M 2.5E-6 -4.41222E-7 L -0.0474 0.07529 " pathEditMode="relative" rAng="0" ptsTypes="AA">
                                      <p:cBhvr>
                                        <p:cTn id="87" dur="2000" fill="hold"/>
                                        <p:tgtEl>
                                          <p:spTgt spid="13"/>
                                        </p:tgtEl>
                                        <p:attrNameLst>
                                          <p:attrName>ppt_x</p:attrName>
                                          <p:attrName>ppt_y</p:attrName>
                                        </p:attrNameLst>
                                      </p:cBhvr>
                                      <p:rCtr x="-24" y="38"/>
                                    </p:animMotion>
                                  </p:childTnLst>
                                </p:cTn>
                              </p:par>
                              <p:par>
                                <p:cTn id="88" presetID="0" presetClass="path" presetSubtype="0" accel="50000" decel="50000" fill="hold" grpId="1" nodeType="withEffect">
                                  <p:stCondLst>
                                    <p:cond delay="0"/>
                                  </p:stCondLst>
                                  <p:childTnLst>
                                    <p:animMotion origin="layout" path="M -3.88889E-6 4.44444E-6 L 0.13403 -0.30186 " pathEditMode="relative" rAng="0" ptsTypes="AA">
                                      <p:cBhvr>
                                        <p:cTn id="89" dur="2000" fill="hold"/>
                                        <p:tgtEl>
                                          <p:spTgt spid="9"/>
                                        </p:tgtEl>
                                        <p:attrNameLst>
                                          <p:attrName>ppt_x</p:attrName>
                                          <p:attrName>ppt_y</p:attrName>
                                        </p:attrNameLst>
                                      </p:cBhvr>
                                      <p:rCtr x="6701" y="-15093"/>
                                    </p:animMotion>
                                  </p:childTnLst>
                                </p:cTn>
                              </p:par>
                              <p:par>
                                <p:cTn id="90" presetID="0" presetClass="path" presetSubtype="0" accel="50000" decel="50000" fill="hold" grpId="1" nodeType="withEffect">
                                  <p:stCondLst>
                                    <p:cond delay="0"/>
                                  </p:stCondLst>
                                  <p:childTnLst>
                                    <p:animMotion origin="layout" path="M 3.33333E-6 3.23974E-6 L -0.12292 -0.20673 " pathEditMode="relative" rAng="0" ptsTypes="AA">
                                      <p:cBhvr>
                                        <p:cTn id="91" dur="2000" fill="hold"/>
                                        <p:tgtEl>
                                          <p:spTgt spid="17"/>
                                        </p:tgtEl>
                                        <p:attrNameLst>
                                          <p:attrName>ppt_x</p:attrName>
                                          <p:attrName>ppt_y</p:attrName>
                                        </p:attrNameLst>
                                      </p:cBhvr>
                                      <p:rCtr x="-61" y="-103"/>
                                    </p:animMotion>
                                  </p:childTnLst>
                                </p:cTn>
                              </p:par>
                              <p:par>
                                <p:cTn id="92" presetID="0" presetClass="path" presetSubtype="0" accel="50000" decel="50000" fill="hold" grpId="1" nodeType="withEffect">
                                  <p:stCondLst>
                                    <p:cond delay="0"/>
                                  </p:stCondLst>
                                  <p:childTnLst>
                                    <p:animMotion origin="layout" path="M 3.33333E-6 2.77075E-6 L 0.18975 -0.00185 " pathEditMode="relative" rAng="0" ptsTypes="AA">
                                      <p:cBhvr>
                                        <p:cTn id="93" dur="2000" fill="hold"/>
                                        <p:tgtEl>
                                          <p:spTgt spid="8"/>
                                        </p:tgtEl>
                                        <p:attrNameLst>
                                          <p:attrName>ppt_x</p:attrName>
                                          <p:attrName>ppt_y</p:attrName>
                                        </p:attrNameLst>
                                      </p:cBhvr>
                                      <p:rCtr x="95" y="-1"/>
                                    </p:animMotion>
                                  </p:childTnLst>
                                </p:cTn>
                              </p:par>
                              <p:par>
                                <p:cTn id="94" presetID="0" presetClass="path" presetSubtype="0" accel="50000" decel="50000" fill="hold" grpId="1" nodeType="withEffect">
                                  <p:stCondLst>
                                    <p:cond delay="0"/>
                                  </p:stCondLst>
                                  <p:childTnLst>
                                    <p:animMotion origin="layout" path="M 8.33333E-7 6.72424E-7 L 0.07552 -0.01573 " pathEditMode="relative" rAng="0" ptsTypes="AA">
                                      <p:cBhvr>
                                        <p:cTn id="95" dur="2000" fill="hold"/>
                                        <p:tgtEl>
                                          <p:spTgt spid="7"/>
                                        </p:tgtEl>
                                        <p:attrNameLst>
                                          <p:attrName>ppt_x</p:attrName>
                                          <p:attrName>ppt_y</p:attrName>
                                        </p:attrNameLst>
                                      </p:cBhvr>
                                      <p:rCtr x="38" y="-8"/>
                                    </p:animMotion>
                                  </p:childTnLst>
                                </p:cTn>
                              </p:par>
                              <p:par>
                                <p:cTn id="96" presetID="0" presetClass="path" presetSubtype="0" accel="50000" decel="50000" fill="hold" grpId="1" nodeType="withEffect">
                                  <p:stCondLst>
                                    <p:cond delay="0"/>
                                  </p:stCondLst>
                                  <p:childTnLst>
                                    <p:animMotion origin="layout" path="M 0.00469 -0.02962 L 0.3599 -0.27954 " pathEditMode="relative" rAng="0" ptsTypes="AA">
                                      <p:cBhvr>
                                        <p:cTn id="97" dur="2000" fill="hold"/>
                                        <p:tgtEl>
                                          <p:spTgt spid="21"/>
                                        </p:tgtEl>
                                        <p:attrNameLst>
                                          <p:attrName>ppt_x</p:attrName>
                                          <p:attrName>ppt_y</p:attrName>
                                        </p:attrNameLst>
                                      </p:cBhvr>
                                      <p:rCtr x="178" y="-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7" grpId="1"/>
      <p:bldP spid="8" grpId="0"/>
      <p:bldP spid="8" grpId="1"/>
      <p:bldP spid="9" grpId="0"/>
      <p:bldP spid="9" grpId="1"/>
      <p:bldP spid="10" grpId="0"/>
      <p:bldP spid="11" grpId="0"/>
      <p:bldP spid="12" grpId="0"/>
      <p:bldP spid="13" grpId="0"/>
      <p:bldP spid="13" grpId="1"/>
      <p:bldP spid="14" grpId="0"/>
      <p:bldP spid="17" grpId="1"/>
      <p:bldP spid="19" grpId="1"/>
      <p:bldP spid="20" grpId="1"/>
      <p:bldP spid="21" grpId="1"/>
      <p:bldP spid="22" grpId="1"/>
      <p:bldP spid="23" grpId="1"/>
      <p:bldP spid="25" grpId="1"/>
      <p:bldP spid="26" grpId="1"/>
      <p:bldP spid="2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EF1DAAD-F5C4-0A40-989B-2898F656E1B6}"/>
              </a:ext>
            </a:extLst>
          </p:cNvPr>
          <p:cNvSpPr txBox="1">
            <a:spLocks/>
          </p:cNvSpPr>
          <p:nvPr/>
        </p:nvSpPr>
        <p:spPr>
          <a:xfrm>
            <a:off x="468313" y="1000114"/>
            <a:ext cx="8828219" cy="679540"/>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80"/>
              </a:spcBef>
              <a:spcAft>
                <a:spcPts val="0"/>
              </a:spcAft>
              <a:buClr>
                <a:schemeClr val="dk2"/>
              </a:buClr>
              <a:buSzPts val="1400"/>
              <a:buFont typeface="Arial"/>
              <a:buNone/>
              <a:defRPr sz="1400" b="0" i="0" u="none" strike="noStrike" cap="none">
                <a:solidFill>
                  <a:schemeClr val="dk2"/>
                </a:solidFill>
                <a:latin typeface="Tahoma"/>
                <a:ea typeface="Tahoma"/>
                <a:cs typeface="Tahoma"/>
                <a:sym typeface="Tahoma"/>
              </a:defRPr>
            </a:lvl1pPr>
            <a:lvl2pPr marL="914400" marR="0" lvl="1" indent="-304800" algn="l" rtl="0">
              <a:lnSpc>
                <a:spcPct val="100000"/>
              </a:lnSpc>
              <a:spcBef>
                <a:spcPts val="400"/>
              </a:spcBef>
              <a:spcAft>
                <a:spcPts val="0"/>
              </a:spcAft>
              <a:buClr>
                <a:schemeClr val="lt1"/>
              </a:buClr>
              <a:buSzPts val="1200"/>
              <a:buFont typeface="Arial"/>
              <a:buChar char="•"/>
              <a:defRPr sz="1200" b="0" i="0" u="none" strike="noStrike" cap="none">
                <a:solidFill>
                  <a:schemeClr val="dk2"/>
                </a:solidFill>
                <a:latin typeface="Tahoma"/>
                <a:ea typeface="Tahoma"/>
                <a:cs typeface="Tahoma"/>
                <a:sym typeface="Tahoma"/>
              </a:defRPr>
            </a:lvl2pPr>
            <a:lvl3pPr marL="1371600" marR="0" lvl="2" indent="-304800" algn="l" rtl="0">
              <a:lnSpc>
                <a:spcPct val="100000"/>
              </a:lnSpc>
              <a:spcBef>
                <a:spcPts val="400"/>
              </a:spcBef>
              <a:spcAft>
                <a:spcPts val="0"/>
              </a:spcAft>
              <a:buClr>
                <a:schemeClr val="lt1"/>
              </a:buClr>
              <a:buSzPts val="1200"/>
              <a:buFont typeface="Arial"/>
              <a:buChar char="•"/>
              <a:defRPr sz="1200" b="0" i="0" u="none" strike="noStrike" cap="none">
                <a:solidFill>
                  <a:schemeClr val="dk2"/>
                </a:solidFill>
                <a:latin typeface="Tahoma"/>
                <a:ea typeface="Tahoma"/>
                <a:cs typeface="Tahoma"/>
                <a:sym typeface="Tahoma"/>
              </a:defRPr>
            </a:lvl3pPr>
            <a:lvl4pPr marL="1828800" marR="0" lvl="3" indent="-292100" algn="l" rtl="0">
              <a:lnSpc>
                <a:spcPct val="100000"/>
              </a:lnSpc>
              <a:spcBef>
                <a:spcPts val="400"/>
              </a:spcBef>
              <a:spcAft>
                <a:spcPts val="0"/>
              </a:spcAft>
              <a:buClr>
                <a:schemeClr val="dk2"/>
              </a:buClr>
              <a:buSzPts val="1000"/>
              <a:buFont typeface="Arial"/>
              <a:buChar char="–"/>
              <a:defRPr sz="1000" b="0" i="0" u="none" strike="noStrike" cap="none">
                <a:solidFill>
                  <a:schemeClr val="dk2"/>
                </a:solidFill>
                <a:latin typeface="Tahoma"/>
                <a:ea typeface="Tahoma"/>
                <a:cs typeface="Tahoma"/>
                <a:sym typeface="Tahoma"/>
              </a:defRPr>
            </a:lvl4pPr>
            <a:lvl5pPr marL="2286000" marR="0" lvl="4" indent="-355600" algn="l" rtl="0">
              <a:lnSpc>
                <a:spcPct val="100000"/>
              </a:lnSpc>
              <a:spcBef>
                <a:spcPts val="400"/>
              </a:spcBef>
              <a:spcAft>
                <a:spcPts val="0"/>
              </a:spcAft>
              <a:buClr>
                <a:schemeClr val="dk2"/>
              </a:buClr>
              <a:buSzPts val="2000"/>
              <a:buFont typeface="Arial"/>
              <a:buChar char="»"/>
              <a:defRPr sz="2000" b="0" i="0" u="none" strike="noStrike" cap="none">
                <a:solidFill>
                  <a:schemeClr val="dk1"/>
                </a:solidFill>
                <a:latin typeface="Tahoma"/>
                <a:ea typeface="Tahoma"/>
                <a:cs typeface="Tahoma"/>
                <a:sym typeface="Tahom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pPr marL="0" indent="0">
              <a:spcBef>
                <a:spcPts val="0"/>
              </a:spcBef>
              <a:spcAft>
                <a:spcPts val="600"/>
              </a:spcAft>
            </a:pPr>
            <a:r>
              <a:rPr lang="en-US" sz="1200" b="1" dirty="0">
                <a:latin typeface="+mn-lt"/>
              </a:rPr>
              <a:t>Solution</a:t>
            </a:r>
            <a:r>
              <a:rPr lang="en-US" sz="1200" dirty="0">
                <a:latin typeface="+mn-lt"/>
              </a:rPr>
              <a:t>: </a:t>
            </a:r>
          </a:p>
          <a:p>
            <a:pPr marL="285750" indent="-285750">
              <a:spcBef>
                <a:spcPts val="0"/>
              </a:spcBef>
              <a:spcAft>
                <a:spcPts val="300"/>
              </a:spcAft>
              <a:buFont typeface="Arial" panose="020B0604020202020204" pitchFamily="34" charset="0"/>
              <a:buChar char="•"/>
            </a:pPr>
            <a:r>
              <a:rPr lang="en-US" sz="1200" dirty="0">
                <a:latin typeface="+mn-lt"/>
              </a:rPr>
              <a:t>Use descriptions of the Financial Inclusion applicants to </a:t>
            </a:r>
            <a:r>
              <a:rPr lang="en-US" sz="1200" b="1" dirty="0">
                <a:latin typeface="+mn-lt"/>
              </a:rPr>
              <a:t>identify the key words defining the category</a:t>
            </a:r>
            <a:r>
              <a:rPr lang="en-US" sz="1200" dirty="0">
                <a:latin typeface="+mn-lt"/>
              </a:rPr>
              <a:t>. </a:t>
            </a:r>
          </a:p>
          <a:p>
            <a:pPr marL="285750" indent="-285750">
              <a:buFont typeface="Arial" panose="020B0604020202020204" pitchFamily="34" charset="0"/>
              <a:buChar char="•"/>
            </a:pPr>
            <a:r>
              <a:rPr lang="en-US" sz="1200" dirty="0">
                <a:latin typeface="+mn-lt"/>
              </a:rPr>
              <a:t>See if non-applicant companies describe themselves in similar ways.</a:t>
            </a:r>
            <a:endParaRPr lang="en-CA" sz="1200" i="1" dirty="0">
              <a:latin typeface="+mn-lt"/>
            </a:endParaRPr>
          </a:p>
          <a:p>
            <a:endParaRPr lang="en-US" sz="1200" dirty="0">
              <a:latin typeface="+mn-lt"/>
            </a:endParaRPr>
          </a:p>
        </p:txBody>
      </p:sp>
      <p:sp>
        <p:nvSpPr>
          <p:cNvPr id="5" name="Text Placeholder 3">
            <a:extLst>
              <a:ext uri="{FF2B5EF4-FFF2-40B4-BE49-F238E27FC236}">
                <a16:creationId xmlns:a16="http://schemas.microsoft.com/office/drawing/2014/main" id="{CDA9A44A-679E-E64D-A8A9-1D727BEB27A8}"/>
              </a:ext>
            </a:extLst>
          </p:cNvPr>
          <p:cNvSpPr txBox="1">
            <a:spLocks/>
          </p:cNvSpPr>
          <p:nvPr/>
        </p:nvSpPr>
        <p:spPr>
          <a:xfrm>
            <a:off x="468313" y="471488"/>
            <a:ext cx="8207375" cy="475965"/>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Tahoma"/>
                <a:ea typeface="Tahoma"/>
                <a:cs typeface="Tahoma"/>
                <a:sym typeface="Tahoma"/>
              </a:defRPr>
            </a:lvl1pPr>
            <a:lvl2pPr marL="914400" marR="0" lvl="1" indent="-330200" algn="l" rtl="0">
              <a:lnSpc>
                <a:spcPct val="100000"/>
              </a:lnSpc>
              <a:spcBef>
                <a:spcPts val="400"/>
              </a:spcBef>
              <a:spcAft>
                <a:spcPts val="0"/>
              </a:spcAft>
              <a:buClr>
                <a:schemeClr val="dk2"/>
              </a:buClr>
              <a:buSzPts val="1600"/>
              <a:buFont typeface="Arial"/>
              <a:buChar char="•"/>
              <a:defRPr sz="1600" b="0" i="0" u="none" strike="noStrike" cap="none">
                <a:solidFill>
                  <a:srgbClr val="003DA5"/>
                </a:solidFill>
                <a:latin typeface="Tahoma"/>
                <a:ea typeface="Tahoma"/>
                <a:cs typeface="Tahoma"/>
                <a:sym typeface="Tahoma"/>
              </a:defRPr>
            </a:lvl2pPr>
            <a:lvl3pPr marL="1371600" marR="0" lvl="2" indent="-317500" algn="l" rtl="0">
              <a:lnSpc>
                <a:spcPct val="100000"/>
              </a:lnSpc>
              <a:spcBef>
                <a:spcPts val="400"/>
              </a:spcBef>
              <a:spcAft>
                <a:spcPts val="0"/>
              </a:spcAft>
              <a:buClr>
                <a:schemeClr val="dk2"/>
              </a:buClr>
              <a:buSzPts val="1400"/>
              <a:buFont typeface="Arial"/>
              <a:buChar char="•"/>
              <a:defRPr sz="1400" b="0" i="0" u="none" strike="noStrike" cap="none">
                <a:solidFill>
                  <a:srgbClr val="003DA5"/>
                </a:solidFill>
                <a:latin typeface="Tahoma"/>
                <a:ea typeface="Tahoma"/>
                <a:cs typeface="Tahoma"/>
                <a:sym typeface="Tahoma"/>
              </a:defRPr>
            </a:lvl3pPr>
            <a:lvl4pPr marL="1828800" marR="0" lvl="3" indent="-304800" algn="l" rtl="0">
              <a:lnSpc>
                <a:spcPct val="100000"/>
              </a:lnSpc>
              <a:spcBef>
                <a:spcPts val="400"/>
              </a:spcBef>
              <a:spcAft>
                <a:spcPts val="0"/>
              </a:spcAft>
              <a:buClr>
                <a:srgbClr val="003DA5"/>
              </a:buClr>
              <a:buSzPts val="1200"/>
              <a:buFont typeface="Arial"/>
              <a:buChar char="–"/>
              <a:defRPr sz="1200" b="0" i="0" u="none" strike="noStrike" cap="none">
                <a:solidFill>
                  <a:srgbClr val="003DA5"/>
                </a:solidFill>
                <a:latin typeface="Tahoma"/>
                <a:ea typeface="Tahoma"/>
                <a:cs typeface="Tahoma"/>
                <a:sym typeface="Tahoma"/>
              </a:defRPr>
            </a:lvl4pPr>
            <a:lvl5pPr marL="2286000" marR="0" lvl="4" indent="-355600" algn="l" rtl="0">
              <a:lnSpc>
                <a:spcPct val="100000"/>
              </a:lnSpc>
              <a:spcBef>
                <a:spcPts val="400"/>
              </a:spcBef>
              <a:spcAft>
                <a:spcPts val="0"/>
              </a:spcAft>
              <a:buClr>
                <a:schemeClr val="dk2"/>
              </a:buClr>
              <a:buSzPts val="2000"/>
              <a:buFont typeface="Arial"/>
              <a:buChar char="»"/>
              <a:defRPr sz="2000" b="0" i="0" u="none" strike="noStrike" cap="none">
                <a:solidFill>
                  <a:schemeClr val="dk1"/>
                </a:solidFill>
                <a:latin typeface="Tahoma"/>
                <a:ea typeface="Tahoma"/>
                <a:cs typeface="Tahoma"/>
                <a:sym typeface="Tahom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pPr marL="0" indent="0"/>
            <a:r>
              <a:rPr lang="en-US" sz="2250" b="1" dirty="0">
                <a:latin typeface="+mn-lt"/>
              </a:rPr>
              <a:t>Identifying non-applicant Financial Inclusion companies</a:t>
            </a:r>
          </a:p>
        </p:txBody>
      </p:sp>
      <p:pic>
        <p:nvPicPr>
          <p:cNvPr id="6" name="Picture 5">
            <a:extLst>
              <a:ext uri="{FF2B5EF4-FFF2-40B4-BE49-F238E27FC236}">
                <a16:creationId xmlns:a16="http://schemas.microsoft.com/office/drawing/2014/main" id="{0EDC6CDF-DABC-CB4F-8056-C683751AF924}"/>
              </a:ext>
            </a:extLst>
          </p:cNvPr>
          <p:cNvPicPr>
            <a:picLocks noChangeAspect="1"/>
          </p:cNvPicPr>
          <p:nvPr/>
        </p:nvPicPr>
        <p:blipFill>
          <a:blip r:embed="rId3" cstate="print"/>
          <a:srcRect b="3012"/>
          <a:stretch>
            <a:fillRect/>
          </a:stretch>
        </p:blipFill>
        <p:spPr>
          <a:xfrm>
            <a:off x="468313" y="1928808"/>
            <a:ext cx="3743325" cy="2286016"/>
          </a:xfrm>
          <a:prstGeom prst="rect">
            <a:avLst/>
          </a:prstGeom>
        </p:spPr>
      </p:pic>
      <p:sp>
        <p:nvSpPr>
          <p:cNvPr id="7" name="TextBox 6">
            <a:extLst>
              <a:ext uri="{FF2B5EF4-FFF2-40B4-BE49-F238E27FC236}">
                <a16:creationId xmlns:a16="http://schemas.microsoft.com/office/drawing/2014/main" id="{AD3244AD-7CC0-5446-BB74-6EC97E8D571A}"/>
              </a:ext>
            </a:extLst>
          </p:cNvPr>
          <p:cNvSpPr txBox="1"/>
          <p:nvPr/>
        </p:nvSpPr>
        <p:spPr>
          <a:xfrm>
            <a:off x="4932363" y="2564289"/>
            <a:ext cx="3743326" cy="168004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08000" tIns="108000" rIns="108000" bIns="108000" rtlCol="0">
            <a:spAutoFit/>
          </a:bodyPr>
          <a:lstStyle/>
          <a:p>
            <a:pPr>
              <a:spcAft>
                <a:spcPts val="600"/>
              </a:spcAft>
            </a:pPr>
            <a:r>
              <a:rPr lang="en-US" sz="1400" b="1" dirty="0">
                <a:solidFill>
                  <a:schemeClr val="accent1"/>
                </a:solidFill>
                <a:ea typeface="Tahoma" panose="020B0604030504040204" pitchFamily="34" charset="0"/>
                <a:cs typeface="Tahoma" panose="020B0604030504040204" pitchFamily="34" charset="0"/>
              </a:rPr>
              <a:t>Example</a:t>
            </a:r>
            <a:r>
              <a:rPr lang="en-US" sz="1400" dirty="0">
                <a:solidFill>
                  <a:schemeClr val="accent1"/>
                </a:solidFill>
                <a:ea typeface="Tahoma" panose="020B0604030504040204" pitchFamily="34" charset="0"/>
                <a:cs typeface="Tahoma" panose="020B0604030504040204" pitchFamily="34" charset="0"/>
              </a:rPr>
              <a:t>: </a:t>
            </a:r>
            <a:r>
              <a:rPr lang="en-US" sz="1400" dirty="0" err="1">
                <a:solidFill>
                  <a:schemeClr val="accent1"/>
                </a:solidFill>
                <a:ea typeface="Tahoma" panose="020B0604030504040204" pitchFamily="34" charset="0"/>
                <a:cs typeface="Tahoma" panose="020B0604030504040204" pitchFamily="34" charset="0"/>
              </a:rPr>
              <a:t>Paylater</a:t>
            </a:r>
            <a:r>
              <a:rPr lang="en-US" sz="1400" dirty="0">
                <a:solidFill>
                  <a:schemeClr val="accent1"/>
                </a:solidFill>
                <a:ea typeface="Tahoma" panose="020B0604030504040204" pitchFamily="34" charset="0"/>
                <a:cs typeface="Tahoma" panose="020B0604030504040204" pitchFamily="34" charset="0"/>
              </a:rPr>
              <a:t>, Nigeria</a:t>
            </a:r>
            <a:r>
              <a:rPr lang="en-US" sz="1200" dirty="0">
                <a:solidFill>
                  <a:schemeClr val="accent1"/>
                </a:solidFill>
                <a:ea typeface="Tahoma" panose="020B0604030504040204" pitchFamily="34" charset="0"/>
                <a:cs typeface="Tahoma" panose="020B0604030504040204" pitchFamily="34" charset="0"/>
              </a:rPr>
              <a:t>  </a:t>
            </a:r>
          </a:p>
          <a:p>
            <a:r>
              <a:rPr lang="en-CA" sz="1200" dirty="0" err="1">
                <a:solidFill>
                  <a:schemeClr val="accent1"/>
                </a:solidFill>
                <a:ea typeface="Tahoma" panose="020B0604030504040204" pitchFamily="34" charset="0"/>
                <a:cs typeface="Tahoma" panose="020B0604030504040204" pitchFamily="34" charset="0"/>
              </a:rPr>
              <a:t>Paylater</a:t>
            </a:r>
            <a:r>
              <a:rPr lang="en-CA" sz="1200" dirty="0">
                <a:solidFill>
                  <a:schemeClr val="accent1"/>
                </a:solidFill>
                <a:ea typeface="Tahoma" panose="020B0604030504040204" pitchFamily="34" charset="0"/>
                <a:cs typeface="Tahoma" panose="020B0604030504040204" pitchFamily="34" charset="0"/>
              </a:rPr>
              <a:t> is a digital </a:t>
            </a:r>
            <a:r>
              <a:rPr lang="en-CA" sz="1300" b="1" dirty="0">
                <a:solidFill>
                  <a:schemeClr val="accent5"/>
                </a:solidFill>
                <a:ea typeface="Tahoma" panose="020B0604030504040204" pitchFamily="34" charset="0"/>
                <a:cs typeface="Tahoma" panose="020B0604030504040204" pitchFamily="34" charset="0"/>
              </a:rPr>
              <a:t>financial services </a:t>
            </a:r>
            <a:r>
              <a:rPr lang="en-CA" sz="1200" dirty="0">
                <a:solidFill>
                  <a:schemeClr val="accent1"/>
                </a:solidFill>
                <a:ea typeface="Tahoma" panose="020B0604030504040204" pitchFamily="34" charset="0"/>
                <a:cs typeface="Tahoma" panose="020B0604030504040204" pitchFamily="34" charset="0"/>
              </a:rPr>
              <a:t>platform that specializes in consumer </a:t>
            </a:r>
            <a:r>
              <a:rPr lang="en-CA" sz="1300" b="1" dirty="0">
                <a:solidFill>
                  <a:schemeClr val="accent5"/>
                </a:solidFill>
                <a:ea typeface="Tahoma" panose="020B0604030504040204" pitchFamily="34" charset="0"/>
                <a:cs typeface="Tahoma" panose="020B0604030504040204" pitchFamily="34" charset="0"/>
              </a:rPr>
              <a:t>lending</a:t>
            </a:r>
            <a:r>
              <a:rPr lang="en-CA" sz="1200" dirty="0">
                <a:solidFill>
                  <a:schemeClr val="accent1"/>
                </a:solidFill>
                <a:ea typeface="Tahoma" panose="020B0604030504040204" pitchFamily="34" charset="0"/>
                <a:cs typeface="Tahoma" panose="020B0604030504040204" pitchFamily="34" charset="0"/>
              </a:rPr>
              <a:t>. They empower individuals with access to </a:t>
            </a:r>
            <a:r>
              <a:rPr lang="en-CA" sz="1300" b="1" dirty="0">
                <a:solidFill>
                  <a:schemeClr val="accent5"/>
                </a:solidFill>
                <a:ea typeface="Tahoma" panose="020B0604030504040204" pitchFamily="34" charset="0"/>
                <a:cs typeface="Tahoma" panose="020B0604030504040204" pitchFamily="34" charset="0"/>
              </a:rPr>
              <a:t>credit</a:t>
            </a:r>
            <a:r>
              <a:rPr lang="en-CA" sz="1200" dirty="0">
                <a:solidFill>
                  <a:schemeClr val="accent1"/>
                </a:solidFill>
                <a:ea typeface="Tahoma" panose="020B0604030504040204" pitchFamily="34" charset="0"/>
                <a:cs typeface="Tahoma" panose="020B0604030504040204" pitchFamily="34" charset="0"/>
              </a:rPr>
              <a:t>, simple </a:t>
            </a:r>
            <a:r>
              <a:rPr lang="en-CA" sz="1300" b="1" dirty="0">
                <a:solidFill>
                  <a:schemeClr val="accent5"/>
                </a:solidFill>
                <a:ea typeface="Tahoma" panose="020B0604030504040204" pitchFamily="34" charset="0"/>
                <a:cs typeface="Tahoma" panose="020B0604030504040204" pitchFamily="34" charset="0"/>
              </a:rPr>
              <a:t>payments</a:t>
            </a:r>
            <a:r>
              <a:rPr lang="en-CA" sz="1200" dirty="0">
                <a:solidFill>
                  <a:schemeClr val="accent1"/>
                </a:solidFill>
                <a:ea typeface="Tahoma" panose="020B0604030504040204" pitchFamily="34" charset="0"/>
                <a:cs typeface="Tahoma" panose="020B0604030504040204" pitchFamily="34" charset="0"/>
              </a:rPr>
              <a:t> solutions, </a:t>
            </a:r>
            <a:r>
              <a:rPr lang="en-CA" sz="1300" b="1" dirty="0">
                <a:solidFill>
                  <a:schemeClr val="accent5"/>
                </a:solidFill>
                <a:ea typeface="Tahoma" panose="020B0604030504040204" pitchFamily="34" charset="0"/>
                <a:cs typeface="Tahoma" panose="020B0604030504040204" pitchFamily="34" charset="0"/>
              </a:rPr>
              <a:t>high-yield investment </a:t>
            </a:r>
            <a:r>
              <a:rPr lang="en-CA" sz="1200" dirty="0">
                <a:solidFill>
                  <a:schemeClr val="accent1"/>
                </a:solidFill>
                <a:ea typeface="Tahoma" panose="020B0604030504040204" pitchFamily="34" charset="0"/>
                <a:cs typeface="Tahoma" panose="020B0604030504040204" pitchFamily="34" charset="0"/>
              </a:rPr>
              <a:t>opportunities and easy-to-use tools for personal </a:t>
            </a:r>
            <a:r>
              <a:rPr lang="en-CA" sz="1300" b="1" dirty="0">
                <a:solidFill>
                  <a:schemeClr val="accent5"/>
                </a:solidFill>
                <a:ea typeface="Tahoma" panose="020B0604030504040204" pitchFamily="34" charset="0"/>
                <a:cs typeface="Tahoma" panose="020B0604030504040204" pitchFamily="34" charset="0"/>
              </a:rPr>
              <a:t>financial</a:t>
            </a:r>
            <a:r>
              <a:rPr lang="en-CA" sz="1300" b="1" dirty="0">
                <a:solidFill>
                  <a:schemeClr val="accent2"/>
                </a:solidFill>
                <a:ea typeface="Tahoma" panose="020B0604030504040204" pitchFamily="34" charset="0"/>
                <a:cs typeface="Tahoma" panose="020B0604030504040204" pitchFamily="34" charset="0"/>
              </a:rPr>
              <a:t> </a:t>
            </a:r>
            <a:r>
              <a:rPr lang="en-CA" sz="1300" b="1" dirty="0">
                <a:solidFill>
                  <a:schemeClr val="accent5"/>
                </a:solidFill>
                <a:ea typeface="Tahoma" panose="020B0604030504040204" pitchFamily="34" charset="0"/>
                <a:cs typeface="Tahoma" panose="020B0604030504040204" pitchFamily="34" charset="0"/>
              </a:rPr>
              <a:t>management</a:t>
            </a:r>
            <a:r>
              <a:rPr lang="en-CA" sz="1300" b="1" dirty="0">
                <a:solidFill>
                  <a:schemeClr val="accent2"/>
                </a:solidFill>
                <a:ea typeface="Tahoma" panose="020B0604030504040204" pitchFamily="34" charset="0"/>
                <a:cs typeface="Tahoma" panose="020B0604030504040204" pitchFamily="34" charset="0"/>
              </a:rPr>
              <a:t> </a:t>
            </a:r>
            <a:r>
              <a:rPr lang="en-CA" sz="1200" dirty="0">
                <a:solidFill>
                  <a:schemeClr val="accent1"/>
                </a:solidFill>
                <a:ea typeface="Tahoma" panose="020B0604030504040204" pitchFamily="34" charset="0"/>
                <a:cs typeface="Tahoma" panose="020B0604030504040204" pitchFamily="34" charset="0"/>
              </a:rPr>
              <a:t>…</a:t>
            </a:r>
            <a:endParaRPr lang="en-US" sz="1200" dirty="0">
              <a:solidFill>
                <a:schemeClr val="accent1"/>
              </a:solidFill>
              <a:ea typeface="Tahoma" panose="020B0604030504040204" pitchFamily="34" charset="0"/>
              <a:cs typeface="Tahoma" panose="020B0604030504040204" pitchFamily="34" charset="0"/>
            </a:endParaRPr>
          </a:p>
        </p:txBody>
      </p:sp>
      <p:sp>
        <p:nvSpPr>
          <p:cNvPr id="12"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11</a:t>
            </a:fld>
            <a:endParaRPr lang="en-CA">
              <a:solidFill>
                <a:schemeClr val="bg1"/>
              </a:solidFill>
            </a:endParaRPr>
          </a:p>
        </p:txBody>
      </p:sp>
      <p:sp>
        <p:nvSpPr>
          <p:cNvPr id="13"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9659FB2-0E68-DD4B-A59C-AF2C0898795C}"/>
                  </a:ext>
                </a:extLst>
              </p:cNvPr>
              <p:cNvSpPr txBox="1"/>
              <p:nvPr/>
            </p:nvSpPr>
            <p:spPr>
              <a:xfrm>
                <a:off x="3275856" y="1782391"/>
                <a:ext cx="6734907" cy="6467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1700" i="1" smtClean="0">
                          <a:solidFill>
                            <a:schemeClr val="tx2"/>
                          </a:solidFill>
                          <a:latin typeface="Cambria Math" panose="02040503050406030204" pitchFamily="18" charset="0"/>
                        </a:rPr>
                        <m:t>𝑓</m:t>
                      </m:r>
                      <m:sSub>
                        <m:sSubPr>
                          <m:ctrlPr>
                            <a:rPr lang="en-CA" sz="1700" i="1">
                              <a:solidFill>
                                <a:schemeClr val="tx2"/>
                              </a:solidFill>
                              <a:latin typeface="Cambria Math" panose="02040503050406030204" pitchFamily="18" charset="0"/>
                            </a:rPr>
                          </m:ctrlPr>
                        </m:sSubPr>
                        <m:e>
                          <m:r>
                            <a:rPr lang="en-CA" sz="1700" i="1">
                              <a:solidFill>
                                <a:schemeClr val="tx2"/>
                              </a:solidFill>
                              <a:latin typeface="Cambria Math" panose="02040503050406030204" pitchFamily="18" charset="0"/>
                            </a:rPr>
                            <m:t>.</m:t>
                          </m:r>
                        </m:e>
                        <m:sub>
                          <m:eqArr>
                            <m:eqArrPr>
                              <m:ctrlPr>
                                <a:rPr lang="en-CA" sz="1700" i="1">
                                  <a:solidFill>
                                    <a:schemeClr val="tx2"/>
                                  </a:solidFill>
                                  <a:latin typeface="Cambria Math" panose="02040503050406030204" pitchFamily="18" charset="0"/>
                                </a:rPr>
                              </m:ctrlPr>
                            </m:eqArrPr>
                            <m:e>
                              <m:r>
                                <a:rPr lang="en-CA" sz="1700" i="1">
                                  <a:solidFill>
                                    <a:schemeClr val="tx2"/>
                                  </a:solidFill>
                                  <a:latin typeface="Cambria Math" panose="02040503050406030204" pitchFamily="18" charset="0"/>
                                </a:rPr>
                                <m:t>𝑓𝑖𝑛𝑎𝑛𝑐𝑖𝑎𝑙</m:t>
                              </m:r>
                              <m:r>
                                <a:rPr lang="en-CA" sz="1700" i="1">
                                  <a:solidFill>
                                    <a:schemeClr val="tx2"/>
                                  </a:solidFill>
                                  <a:latin typeface="Cambria Math" panose="02040503050406030204" pitchFamily="18" charset="0"/>
                                </a:rPr>
                                <m:t> </m:t>
                              </m:r>
                              <m:r>
                                <a:rPr lang="en-CA" sz="1700" i="1">
                                  <a:solidFill>
                                    <a:schemeClr val="tx2"/>
                                  </a:solidFill>
                                  <a:latin typeface="Cambria Math" panose="02040503050406030204" pitchFamily="18" charset="0"/>
                                </a:rPr>
                                <m:t>𝑖𝑛𝑐𝑙𝑢𝑠𝑖𝑜𝑛</m:t>
                              </m:r>
                            </m:e>
                            <m:e>
                              <m:r>
                                <a:rPr lang="en-CA" sz="1700" i="1">
                                  <a:solidFill>
                                    <a:schemeClr val="tx2"/>
                                  </a:solidFill>
                                  <a:latin typeface="Cambria Math" panose="02040503050406030204" pitchFamily="18" charset="0"/>
                                </a:rPr>
                                <m:t>𝑐𝑙𝑎𝑠𝑠𝑖𝑓𝑖𝑒𝑟</m:t>
                              </m:r>
                            </m:e>
                          </m:eqArr>
                        </m:sub>
                      </m:sSub>
                      <m:r>
                        <a:rPr lang="en-CA" sz="1700" i="1">
                          <a:solidFill>
                            <a:schemeClr val="tx2"/>
                          </a:solidFill>
                          <a:latin typeface="Cambria Math" panose="02040503050406030204" pitchFamily="18" charset="0"/>
                        </a:rPr>
                        <m:t>.</m:t>
                      </m:r>
                      <m:d>
                        <m:dPr>
                          <m:ctrlPr>
                            <a:rPr lang="en-CA" sz="1700" i="1">
                              <a:solidFill>
                                <a:schemeClr val="tx2"/>
                              </a:solidFill>
                              <a:latin typeface="Cambria Math" panose="02040503050406030204" pitchFamily="18" charset="0"/>
                            </a:rPr>
                          </m:ctrlPr>
                        </m:dPr>
                        <m:e>
                          <m:eqArr>
                            <m:eqArrPr>
                              <m:ctrlPr>
                                <a:rPr lang="en-CA" sz="1700" i="1">
                                  <a:solidFill>
                                    <a:schemeClr val="tx2"/>
                                  </a:solidFill>
                                  <a:latin typeface="Cambria Math" panose="02040503050406030204" pitchFamily="18" charset="0"/>
                                </a:rPr>
                              </m:ctrlPr>
                            </m:eqArrPr>
                            <m:e>
                              <m:r>
                                <a:rPr lang="en-CA" sz="1700" i="1">
                                  <a:solidFill>
                                    <a:schemeClr val="tx2"/>
                                  </a:solidFill>
                                  <a:latin typeface="Cambria Math" panose="02040503050406030204" pitchFamily="18" charset="0"/>
                                </a:rPr>
                                <m:t> </m:t>
                              </m:r>
                              <m:r>
                                <a:rPr lang="en-CA" sz="1700" i="1">
                                  <a:solidFill>
                                    <a:schemeClr val="tx2"/>
                                  </a:solidFill>
                                  <a:latin typeface="Cambria Math" panose="02040503050406030204" pitchFamily="18" charset="0"/>
                                </a:rPr>
                                <m:t>𝑐𝑜𝑚𝑝𝑎𝑛𝑦</m:t>
                              </m:r>
                              <m:r>
                                <a:rPr lang="en-CA" sz="1700" i="1">
                                  <a:solidFill>
                                    <a:schemeClr val="tx2"/>
                                  </a:solidFill>
                                  <a:latin typeface="Cambria Math" panose="02040503050406030204" pitchFamily="18" charset="0"/>
                                </a:rPr>
                                <m:t> </m:t>
                              </m:r>
                            </m:e>
                            <m:e>
                              <m:r>
                                <a:rPr lang="en-CA" sz="1700" i="1">
                                  <a:solidFill>
                                    <a:schemeClr val="tx2"/>
                                  </a:solidFill>
                                  <a:latin typeface="Cambria Math" panose="02040503050406030204" pitchFamily="18" charset="0"/>
                                </a:rPr>
                                <m:t>𝑑𝑒𝑠𝑐𝑟𝑖𝑝𝑡𝑖𝑜𝑛</m:t>
                              </m:r>
                            </m:e>
                          </m:eqArr>
                        </m:e>
                      </m:d>
                      <m:r>
                        <a:rPr lang="en-CA" sz="1700" i="1">
                          <a:solidFill>
                            <a:schemeClr val="tx2"/>
                          </a:solidFill>
                          <a:latin typeface="Cambria Math" panose="02040503050406030204" pitchFamily="18" charset="0"/>
                        </a:rPr>
                        <m:t>= </m:t>
                      </m:r>
                      <m:r>
                        <a:rPr lang="en-CA" sz="1700" i="1">
                          <a:solidFill>
                            <a:schemeClr val="tx2"/>
                          </a:solidFill>
                          <a:latin typeface="Cambria Math" panose="02040503050406030204" pitchFamily="18" charset="0"/>
                        </a:rPr>
                        <m:t>𝑦𝑒𝑠</m:t>
                      </m:r>
                      <m:r>
                        <a:rPr lang="en-CA" sz="1700" i="1">
                          <a:solidFill>
                            <a:schemeClr val="tx2"/>
                          </a:solidFill>
                          <a:latin typeface="Cambria Math" panose="02040503050406030204" pitchFamily="18" charset="0"/>
                        </a:rPr>
                        <m:t> </m:t>
                      </m:r>
                      <m:r>
                        <a:rPr lang="en-CA" sz="1700" i="1">
                          <a:solidFill>
                            <a:schemeClr val="tx2"/>
                          </a:solidFill>
                          <a:latin typeface="Cambria Math" panose="02040503050406030204" pitchFamily="18" charset="0"/>
                        </a:rPr>
                        <m:t>𝑜𝑟</m:t>
                      </m:r>
                      <m:r>
                        <a:rPr lang="en-CA" sz="1700" i="1">
                          <a:solidFill>
                            <a:schemeClr val="tx2"/>
                          </a:solidFill>
                          <a:latin typeface="Cambria Math" panose="02040503050406030204" pitchFamily="18" charset="0"/>
                        </a:rPr>
                        <m:t> </m:t>
                      </m:r>
                      <m:r>
                        <a:rPr lang="en-CA" sz="1700" i="1">
                          <a:solidFill>
                            <a:schemeClr val="tx2"/>
                          </a:solidFill>
                          <a:latin typeface="Cambria Math" panose="02040503050406030204" pitchFamily="18" charset="0"/>
                        </a:rPr>
                        <m:t>𝑛𝑜</m:t>
                      </m:r>
                    </m:oMath>
                  </m:oMathPara>
                </a14:m>
                <a:endParaRPr lang="en-US" sz="1700" dirty="0">
                  <a:solidFill>
                    <a:schemeClr val="tx2"/>
                  </a:solidFill>
                </a:endParaRPr>
              </a:p>
            </p:txBody>
          </p:sp>
        </mc:Choice>
        <mc:Fallback>
          <p:sp>
            <p:nvSpPr>
              <p:cNvPr id="9" name="TextBox 8">
                <a:extLst>
                  <a:ext uri="{FF2B5EF4-FFF2-40B4-BE49-F238E27FC236}">
                    <a16:creationId xmlns:a16="http://schemas.microsoft.com/office/drawing/2014/main" id="{49659FB2-0E68-DD4B-A59C-AF2C0898795C}"/>
                  </a:ext>
                </a:extLst>
              </p:cNvPr>
              <p:cNvSpPr txBox="1">
                <a:spLocks noRot="1" noChangeAspect="1" noMove="1" noResize="1" noEditPoints="1" noAdjustHandles="1" noChangeArrowheads="1" noChangeShapeType="1" noTextEdit="1"/>
              </p:cNvSpPr>
              <p:nvPr/>
            </p:nvSpPr>
            <p:spPr>
              <a:xfrm>
                <a:off x="3275856" y="1782391"/>
                <a:ext cx="6734907" cy="646716"/>
              </a:xfrm>
              <a:prstGeom prst="rect">
                <a:avLst/>
              </a:prstGeom>
              <a:blipFill>
                <a:blip r:embed="rId4"/>
                <a:stretch>
                  <a:fillRect t="-3846" b="-19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E0AE6B-92BC-F647-BBC3-F9C1DD4143FA}"/>
              </a:ext>
            </a:extLst>
          </p:cNvPr>
          <p:cNvPicPr>
            <a:picLocks noChangeAspect="1"/>
          </p:cNvPicPr>
          <p:nvPr/>
        </p:nvPicPr>
        <p:blipFill rotWithShape="1">
          <a:blip r:embed="rId3"/>
          <a:srcRect l="8864" t="12171" r="9375"/>
          <a:stretch/>
        </p:blipFill>
        <p:spPr>
          <a:xfrm>
            <a:off x="857224" y="1788961"/>
            <a:ext cx="6554126" cy="2640177"/>
          </a:xfrm>
          <a:prstGeom prst="rect">
            <a:avLst/>
          </a:prstGeom>
        </p:spPr>
      </p:pic>
      <p:sp>
        <p:nvSpPr>
          <p:cNvPr id="2" name="Title 1"/>
          <p:cNvSpPr>
            <a:spLocks noGrp="1"/>
          </p:cNvSpPr>
          <p:nvPr>
            <p:ph type="title"/>
          </p:nvPr>
        </p:nvSpPr>
        <p:spPr>
          <a:xfrm>
            <a:off x="457199" y="357171"/>
            <a:ext cx="8218489" cy="706057"/>
          </a:xfrm>
        </p:spPr>
        <p:txBody>
          <a:bodyPr>
            <a:noAutofit/>
          </a:bodyPr>
          <a:lstStyle/>
          <a:p>
            <a:r>
              <a:rPr lang="en-US" sz="2400"/>
              <a:t>Results: Global Supply of Inclusive Innovators</a:t>
            </a:r>
            <a:endParaRPr lang="en-US" sz="2400" dirty="0"/>
          </a:p>
        </p:txBody>
      </p:sp>
      <p:sp>
        <p:nvSpPr>
          <p:cNvPr id="3" name="Content Placeholder 2"/>
          <p:cNvSpPr>
            <a:spLocks noGrp="1"/>
          </p:cNvSpPr>
          <p:nvPr>
            <p:ph idx="1"/>
          </p:nvPr>
        </p:nvSpPr>
        <p:spPr>
          <a:xfrm>
            <a:off x="457199" y="857238"/>
            <a:ext cx="8218489" cy="785817"/>
          </a:xfrm>
        </p:spPr>
        <p:txBody>
          <a:bodyPr>
            <a:normAutofit lnSpcReduction="10000"/>
          </a:bodyPr>
          <a:lstStyle/>
          <a:p>
            <a:pPr marL="514350" indent="-285750">
              <a:spcBef>
                <a:spcPts val="0"/>
              </a:spcBef>
              <a:spcAft>
                <a:spcPts val="600"/>
              </a:spcAft>
            </a:pPr>
            <a:r>
              <a:rPr lang="en-US" sz="1200"/>
              <a:t>Crunchbase as global dataset of innovative companies, with 410k+ companies</a:t>
            </a:r>
          </a:p>
          <a:p>
            <a:pPr marL="514350" indent="-285750">
              <a:spcBef>
                <a:spcPts val="0"/>
              </a:spcBef>
              <a:spcAft>
                <a:spcPts val="600"/>
              </a:spcAft>
            </a:pPr>
            <a:r>
              <a:rPr lang="en-US" sz="1200"/>
              <a:t>5% (or 20.6K) of these were identified as addressing problems in the 4 challenge areas</a:t>
            </a:r>
          </a:p>
          <a:p>
            <a:pPr marL="514350" indent="-285750">
              <a:spcBef>
                <a:spcPts val="0"/>
              </a:spcBef>
              <a:spcAft>
                <a:spcPts val="600"/>
              </a:spcAft>
            </a:pPr>
            <a:r>
              <a:rPr lang="en-US" sz="1200"/>
              <a:t>Of this 5%, 33%</a:t>
            </a:r>
            <a:r>
              <a:rPr lang="en-US" sz="1200">
                <a:solidFill>
                  <a:srgbClr val="FF0000"/>
                </a:solidFill>
              </a:rPr>
              <a:t> </a:t>
            </a:r>
            <a:r>
              <a:rPr lang="en-US" sz="1200"/>
              <a:t>(or 6.8K) were identified as addressing problems in financial inclusion</a:t>
            </a:r>
          </a:p>
        </p:txBody>
      </p:sp>
      <p:sp>
        <p:nvSpPr>
          <p:cNvPr id="5" name="Rectangle 4"/>
          <p:cNvSpPr/>
          <p:nvPr/>
        </p:nvSpPr>
        <p:spPr>
          <a:xfrm>
            <a:off x="7429520" y="1722859"/>
            <a:ext cx="1246168" cy="1200329"/>
          </a:xfrm>
          <a:prstGeom prst="rect">
            <a:avLst/>
          </a:prstGeom>
        </p:spPr>
        <p:txBody>
          <a:bodyPr wrap="square">
            <a:spAutoFit/>
          </a:bodyPr>
          <a:lstStyle/>
          <a:p>
            <a:pPr lvl="0"/>
            <a:r>
              <a:rPr lang="en-CA" sz="800">
                <a:solidFill>
                  <a:schemeClr val="accent1"/>
                </a:solidFill>
              </a:rPr>
              <a:t>NOTE: </a:t>
            </a:r>
            <a:br>
              <a:rPr lang="en-CA" sz="800">
                <a:solidFill>
                  <a:schemeClr val="accent1"/>
                </a:solidFill>
              </a:rPr>
            </a:br>
            <a:r>
              <a:rPr lang="en-CA" sz="800">
                <a:solidFill>
                  <a:schemeClr val="accent1"/>
                </a:solidFill>
              </a:rPr>
              <a:t>Crunchbase companies were mapped to their continents instead of the Regions defined by the challenge. Also note that all non-English Crunchbase entries were removed.</a:t>
            </a:r>
            <a:endParaRPr lang="en-CA" sz="800" dirty="0">
              <a:solidFill>
                <a:schemeClr val="accent1"/>
              </a:solidFill>
            </a:endParaRPr>
          </a:p>
        </p:txBody>
      </p:sp>
      <p:sp>
        <p:nvSpPr>
          <p:cNvPr id="7"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8"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12</a:t>
            </a:fld>
            <a:endParaRPr lang="en-CA">
              <a:solidFill>
                <a:schemeClr val="bg1"/>
              </a:solidFill>
            </a:endParaRPr>
          </a:p>
        </p:txBody>
      </p:sp>
      <p:pic>
        <p:nvPicPr>
          <p:cNvPr id="9" name="Picture 8">
            <a:extLst>
              <a:ext uri="{FF2B5EF4-FFF2-40B4-BE49-F238E27FC236}">
                <a16:creationId xmlns:a16="http://schemas.microsoft.com/office/drawing/2014/main" id="{96E0AE6B-92BC-F647-BBC3-F9C1DD4143FA}"/>
              </a:ext>
            </a:extLst>
          </p:cNvPr>
          <p:cNvPicPr>
            <a:picLocks noChangeAspect="1"/>
          </p:cNvPicPr>
          <p:nvPr/>
        </p:nvPicPr>
        <p:blipFill rotWithShape="1">
          <a:blip r:embed="rId3"/>
          <a:srcRect l="6190" t="12171" r="91137"/>
          <a:stretch/>
        </p:blipFill>
        <p:spPr>
          <a:xfrm>
            <a:off x="468313" y="1785932"/>
            <a:ext cx="214282" cy="26401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34A5274-E93F-A349-AAA2-620678E87C06}"/>
              </a:ext>
            </a:extLst>
          </p:cNvPr>
          <p:cNvPicPr>
            <a:picLocks noChangeAspect="1"/>
          </p:cNvPicPr>
          <p:nvPr/>
        </p:nvPicPr>
        <p:blipFill>
          <a:blip r:embed="rId3" cstate="print"/>
          <a:srcRect l="5053" t="4166" r="5053" b="5555"/>
          <a:stretch>
            <a:fillRect/>
          </a:stretch>
        </p:blipFill>
        <p:spPr>
          <a:xfrm>
            <a:off x="2214546" y="109431"/>
            <a:ext cx="6461142" cy="4285451"/>
          </a:xfrm>
          <a:prstGeom prst="rect">
            <a:avLst/>
          </a:prstGeom>
        </p:spPr>
      </p:pic>
      <p:sp>
        <p:nvSpPr>
          <p:cNvPr id="5" name="Rectangle 4">
            <a:extLst>
              <a:ext uri="{FF2B5EF4-FFF2-40B4-BE49-F238E27FC236}">
                <a16:creationId xmlns:a16="http://schemas.microsoft.com/office/drawing/2014/main" id="{4B3991B7-965E-6945-9DEB-D8D7D807DF00}"/>
              </a:ext>
            </a:extLst>
          </p:cNvPr>
          <p:cNvSpPr/>
          <p:nvPr/>
        </p:nvSpPr>
        <p:spPr>
          <a:xfrm>
            <a:off x="543566" y="3051496"/>
            <a:ext cx="171150" cy="250329"/>
          </a:xfrm>
          <a:prstGeom prst="rect">
            <a:avLst/>
          </a:prstGeom>
          <a:solidFill>
            <a:srgbClr val="C6C6C6"/>
          </a:solidFill>
          <a:ln>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546C94-1A58-1E4E-B1EA-01B9312BA118}"/>
              </a:ext>
            </a:extLst>
          </p:cNvPr>
          <p:cNvSpPr txBox="1"/>
          <p:nvPr/>
        </p:nvSpPr>
        <p:spPr>
          <a:xfrm>
            <a:off x="357158" y="2757693"/>
            <a:ext cx="1056594" cy="230832"/>
          </a:xfrm>
          <a:prstGeom prst="rect">
            <a:avLst/>
          </a:prstGeom>
          <a:noFill/>
        </p:spPr>
        <p:txBody>
          <a:bodyPr wrap="square" rtlCol="0">
            <a:spAutoFit/>
          </a:bodyPr>
          <a:lstStyle/>
          <a:p>
            <a:r>
              <a:rPr lang="en-US" sz="900"/>
              <a:t>No Data</a:t>
            </a:r>
            <a:endParaRPr lang="en-US" sz="900" dirty="0"/>
          </a:p>
        </p:txBody>
      </p:sp>
      <p:sp>
        <p:nvSpPr>
          <p:cNvPr id="7" name="TextBox 6">
            <a:extLst>
              <a:ext uri="{FF2B5EF4-FFF2-40B4-BE49-F238E27FC236}">
                <a16:creationId xmlns:a16="http://schemas.microsoft.com/office/drawing/2014/main" id="{59D01C7B-6E33-F148-BF2B-CBA78D6A687B}"/>
              </a:ext>
            </a:extLst>
          </p:cNvPr>
          <p:cNvSpPr txBox="1"/>
          <p:nvPr/>
        </p:nvSpPr>
        <p:spPr>
          <a:xfrm>
            <a:off x="995898" y="2772008"/>
            <a:ext cx="1056594" cy="230832"/>
          </a:xfrm>
          <a:prstGeom prst="rect">
            <a:avLst/>
          </a:prstGeom>
          <a:noFill/>
        </p:spPr>
        <p:txBody>
          <a:bodyPr wrap="square" rtlCol="0">
            <a:spAutoFit/>
          </a:bodyPr>
          <a:lstStyle/>
          <a:p>
            <a:r>
              <a:rPr lang="en-US" sz="900" dirty="0"/>
              <a:t>0</a:t>
            </a:r>
          </a:p>
        </p:txBody>
      </p:sp>
      <p:sp>
        <p:nvSpPr>
          <p:cNvPr id="8" name="TextBox 7">
            <a:extLst>
              <a:ext uri="{FF2B5EF4-FFF2-40B4-BE49-F238E27FC236}">
                <a16:creationId xmlns:a16="http://schemas.microsoft.com/office/drawing/2014/main" id="{CF024BDD-495A-F14B-83E3-E74ADFB4A966}"/>
              </a:ext>
            </a:extLst>
          </p:cNvPr>
          <p:cNvSpPr txBox="1"/>
          <p:nvPr/>
        </p:nvSpPr>
        <p:spPr>
          <a:xfrm>
            <a:off x="2968482" y="2771297"/>
            <a:ext cx="424613" cy="230832"/>
          </a:xfrm>
          <a:prstGeom prst="rect">
            <a:avLst/>
          </a:prstGeom>
          <a:noFill/>
        </p:spPr>
        <p:txBody>
          <a:bodyPr wrap="square" rtlCol="0">
            <a:spAutoFit/>
          </a:bodyPr>
          <a:lstStyle/>
          <a:p>
            <a:r>
              <a:rPr lang="en-US" sz="900" dirty="0"/>
              <a:t>100</a:t>
            </a:r>
          </a:p>
        </p:txBody>
      </p:sp>
      <p:sp>
        <p:nvSpPr>
          <p:cNvPr id="9" name="TextBox 8">
            <a:extLst>
              <a:ext uri="{FF2B5EF4-FFF2-40B4-BE49-F238E27FC236}">
                <a16:creationId xmlns:a16="http://schemas.microsoft.com/office/drawing/2014/main" id="{3AB3E3FE-882A-0E4C-B2B5-B0B16FEAED68}"/>
              </a:ext>
            </a:extLst>
          </p:cNvPr>
          <p:cNvSpPr txBox="1"/>
          <p:nvPr/>
        </p:nvSpPr>
        <p:spPr>
          <a:xfrm>
            <a:off x="1867821" y="2768710"/>
            <a:ext cx="1056594" cy="230832"/>
          </a:xfrm>
          <a:prstGeom prst="rect">
            <a:avLst/>
          </a:prstGeom>
          <a:noFill/>
        </p:spPr>
        <p:txBody>
          <a:bodyPr wrap="square" rtlCol="0">
            <a:spAutoFit/>
          </a:bodyPr>
          <a:lstStyle/>
          <a:p>
            <a:r>
              <a:rPr lang="en-US" sz="900" dirty="0"/>
              <a:t>50</a:t>
            </a:r>
          </a:p>
        </p:txBody>
      </p:sp>
      <p:sp>
        <p:nvSpPr>
          <p:cNvPr id="10" name="TextBox 9">
            <a:extLst>
              <a:ext uri="{FF2B5EF4-FFF2-40B4-BE49-F238E27FC236}">
                <a16:creationId xmlns:a16="http://schemas.microsoft.com/office/drawing/2014/main" id="{21D56CB9-CC8A-9F45-8157-54C6C63B18BE}"/>
              </a:ext>
            </a:extLst>
          </p:cNvPr>
          <p:cNvSpPr txBox="1"/>
          <p:nvPr/>
        </p:nvSpPr>
        <p:spPr>
          <a:xfrm>
            <a:off x="1257989" y="2571750"/>
            <a:ext cx="1666425" cy="230832"/>
          </a:xfrm>
          <a:prstGeom prst="rect">
            <a:avLst/>
          </a:prstGeom>
          <a:noFill/>
        </p:spPr>
        <p:txBody>
          <a:bodyPr wrap="square" rtlCol="0">
            <a:spAutoFit/>
          </a:bodyPr>
          <a:lstStyle/>
          <a:p>
            <a:r>
              <a:rPr lang="en-US" sz="900" b="1" dirty="0">
                <a:solidFill>
                  <a:srgbClr val="313A43"/>
                </a:solidFill>
                <a:latin typeface="Tahoma" panose="020B0604030504040204" pitchFamily="34" charset="0"/>
                <a:ea typeface="Tahoma" panose="020B0604030504040204" pitchFamily="34" charset="0"/>
                <a:cs typeface="Tahoma" panose="020B0604030504040204" pitchFamily="34" charset="0"/>
              </a:rPr>
              <a:t>Financial Inclusion Index</a:t>
            </a:r>
          </a:p>
        </p:txBody>
      </p:sp>
      <p:pic>
        <p:nvPicPr>
          <p:cNvPr id="11" name="Picture 10">
            <a:extLst>
              <a:ext uri="{FF2B5EF4-FFF2-40B4-BE49-F238E27FC236}">
                <a16:creationId xmlns:a16="http://schemas.microsoft.com/office/drawing/2014/main" id="{952BDA90-11FF-0047-A13E-3D9492833A5E}"/>
              </a:ext>
            </a:extLst>
          </p:cNvPr>
          <p:cNvPicPr>
            <a:picLocks noChangeAspect="1"/>
          </p:cNvPicPr>
          <p:nvPr/>
        </p:nvPicPr>
        <p:blipFill>
          <a:blip r:embed="rId4"/>
          <a:stretch>
            <a:fillRect/>
          </a:stretch>
        </p:blipFill>
        <p:spPr>
          <a:xfrm flipV="1">
            <a:off x="1016853" y="3041507"/>
            <a:ext cx="2159478" cy="273844"/>
          </a:xfrm>
          <a:prstGeom prst="rect">
            <a:avLst/>
          </a:prstGeom>
        </p:spPr>
      </p:pic>
      <p:sp>
        <p:nvSpPr>
          <p:cNvPr id="15"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16"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13</a:t>
            </a:fld>
            <a:endParaRPr lang="en-CA">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Limitations</a:t>
            </a:r>
          </a:p>
        </p:txBody>
      </p:sp>
      <p:sp>
        <p:nvSpPr>
          <p:cNvPr id="3" name="Content Placeholder 2"/>
          <p:cNvSpPr>
            <a:spLocks noGrp="1"/>
          </p:cNvSpPr>
          <p:nvPr>
            <p:ph idx="1"/>
          </p:nvPr>
        </p:nvSpPr>
        <p:spPr>
          <a:xfrm>
            <a:off x="457199" y="1071553"/>
            <a:ext cx="2400289" cy="3279786"/>
          </a:xfrm>
        </p:spPr>
        <p:txBody>
          <a:bodyPr/>
          <a:lstStyle/>
          <a:p>
            <a:pPr marL="0" indent="0">
              <a:buNone/>
            </a:pPr>
            <a:r>
              <a:rPr lang="en-CA"/>
              <a:t>Income Growth &amp; Job Creation?</a:t>
            </a:r>
          </a:p>
        </p:txBody>
      </p:sp>
      <p:pic>
        <p:nvPicPr>
          <p:cNvPr id="4" name="Picture 3">
            <a:extLst>
              <a:ext uri="{FF2B5EF4-FFF2-40B4-BE49-F238E27FC236}">
                <a16:creationId xmlns:a16="http://schemas.microsoft.com/office/drawing/2014/main" id="{D5279763-76D2-9149-8D91-1B21D13FC5A9}"/>
              </a:ext>
            </a:extLst>
          </p:cNvPr>
          <p:cNvPicPr>
            <a:picLocks noChangeAspect="1"/>
          </p:cNvPicPr>
          <p:nvPr/>
        </p:nvPicPr>
        <p:blipFill>
          <a:blip r:embed="rId3"/>
          <a:stretch>
            <a:fillRect/>
          </a:stretch>
        </p:blipFill>
        <p:spPr>
          <a:xfrm>
            <a:off x="3143240" y="1176338"/>
            <a:ext cx="5532448" cy="2998478"/>
          </a:xfrm>
          <a:prstGeom prst="rect">
            <a:avLst/>
          </a:prstGeom>
        </p:spPr>
      </p:pic>
      <p:sp>
        <p:nvSpPr>
          <p:cNvPr id="5"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6"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14</a:t>
            </a:fld>
            <a:endParaRPr lang="en-CA">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RS_SPHERES_DIMENSIONAL_RGB_Blue_Bottom.png">
            <a:extLst>
              <a:ext uri="{FF2B5EF4-FFF2-40B4-BE49-F238E27FC236}">
                <a16:creationId xmlns:a16="http://schemas.microsoft.com/office/drawing/2014/main" id="{92C00B20-578C-1D4A-9DDE-264F9B77A584}"/>
              </a:ext>
            </a:extLst>
          </p:cNvPr>
          <p:cNvPicPr>
            <a:picLocks noChangeAspect="1"/>
          </p:cNvPicPr>
          <p:nvPr/>
        </p:nvPicPr>
        <p:blipFill>
          <a:blip r:embed="rId3" cstate="print"/>
          <a:stretch>
            <a:fillRect/>
          </a:stretch>
        </p:blipFill>
        <p:spPr>
          <a:xfrm>
            <a:off x="6573465" y="3863749"/>
            <a:ext cx="2581274" cy="1290636"/>
          </a:xfrm>
          <a:prstGeom prst="rect">
            <a:avLst/>
          </a:prstGeom>
        </p:spPr>
      </p:pic>
      <p:sp>
        <p:nvSpPr>
          <p:cNvPr id="4" name="Title 3"/>
          <p:cNvSpPr>
            <a:spLocks noGrp="1"/>
          </p:cNvSpPr>
          <p:nvPr>
            <p:ph type="title"/>
          </p:nvPr>
        </p:nvSpPr>
        <p:spPr>
          <a:xfrm>
            <a:off x="457200" y="1643056"/>
            <a:ext cx="5329246" cy="2708281"/>
          </a:xfrm>
        </p:spPr>
        <p:txBody>
          <a:bodyPr>
            <a:normAutofit/>
          </a:bodyPr>
          <a:lstStyle/>
          <a:p>
            <a:r>
              <a:rPr lang="en-US" sz="3600"/>
              <a:t>Considering alternative categories of inclusive innovation</a:t>
            </a:r>
            <a:endParaRPr lang="en-CA" sz="3600"/>
          </a:p>
        </p:txBody>
      </p:sp>
      <p:pic>
        <p:nvPicPr>
          <p:cNvPr id="6" name="Picture 5" descr="Semi-circle_BOTTOM_SML.png">
            <a:extLst>
              <a:ext uri="{FF2B5EF4-FFF2-40B4-BE49-F238E27FC236}">
                <a16:creationId xmlns:a16="http://schemas.microsoft.com/office/drawing/2014/main" id="{A9C219E7-88B6-304F-9764-3C1EC2B792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4" y="2561026"/>
            <a:ext cx="2581836" cy="1310043"/>
          </a:xfrm>
          <a:prstGeom prst="rect">
            <a:avLst/>
          </a:prstGeom>
        </p:spPr>
      </p:pic>
      <p:pic>
        <p:nvPicPr>
          <p:cNvPr id="7" name="Picture 6" descr="MaRS_SPHERES_DIMENSIONAL_RGB_Blue_Bottom.png">
            <a:extLst>
              <a:ext uri="{FF2B5EF4-FFF2-40B4-BE49-F238E27FC236}">
                <a16:creationId xmlns:a16="http://schemas.microsoft.com/office/drawing/2014/main" id="{08401367-9F41-A747-9B79-E393121664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H="1">
            <a:off x="6562727" y="1270389"/>
            <a:ext cx="2581274" cy="1290637"/>
          </a:xfrm>
          <a:prstGeom prst="rect">
            <a:avLst/>
          </a:prstGeom>
        </p:spPr>
      </p:pic>
      <p:pic>
        <p:nvPicPr>
          <p:cNvPr id="8" name="Picture 7">
            <a:extLst>
              <a:ext uri="{FF2B5EF4-FFF2-40B4-BE49-F238E27FC236}">
                <a16:creationId xmlns:a16="http://schemas.microsoft.com/office/drawing/2014/main" id="{47AECD4D-7D16-F046-87DC-86121A819246}"/>
              </a:ext>
            </a:extLst>
          </p:cNvPr>
          <p:cNvPicPr>
            <a:picLocks noChangeAspect="1"/>
          </p:cNvPicPr>
          <p:nvPr/>
        </p:nvPicPr>
        <p:blipFill>
          <a:blip r:embed="rId6" cstate="print"/>
          <a:stretch>
            <a:fillRect/>
          </a:stretch>
        </p:blipFill>
        <p:spPr>
          <a:xfrm rot="10800000">
            <a:off x="6556904" y="-3473"/>
            <a:ext cx="2587096" cy="1293548"/>
          </a:xfrm>
          <a:prstGeom prst="rect">
            <a:avLst/>
          </a:prstGeom>
        </p:spPr>
      </p:pic>
      <p:sp>
        <p:nvSpPr>
          <p:cNvPr id="9"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t>An evaluation of regional demand &amp; supply for inclusive innovation</a:t>
            </a:r>
          </a:p>
        </p:txBody>
      </p:sp>
      <p:sp>
        <p:nvSpPr>
          <p:cNvPr id="10"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pPr/>
              <a:t>15</a:t>
            </a:fld>
            <a:endParaRPr lang="en-CA"/>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The problem...</a:t>
            </a:r>
          </a:p>
        </p:txBody>
      </p:sp>
      <p:sp>
        <p:nvSpPr>
          <p:cNvPr id="3" name="Content Placeholder 2"/>
          <p:cNvSpPr>
            <a:spLocks noGrp="1"/>
          </p:cNvSpPr>
          <p:nvPr>
            <p:ph idx="1"/>
          </p:nvPr>
        </p:nvSpPr>
        <p:spPr>
          <a:xfrm>
            <a:off x="457199" y="1071553"/>
            <a:ext cx="2328851" cy="3279786"/>
          </a:xfrm>
        </p:spPr>
        <p:txBody>
          <a:bodyPr>
            <a:normAutofit/>
          </a:bodyPr>
          <a:lstStyle/>
          <a:p>
            <a:pPr marL="0" indent="0">
              <a:spcBef>
                <a:spcPts val="0"/>
              </a:spcBef>
              <a:spcAft>
                <a:spcPts val="1200"/>
              </a:spcAft>
              <a:buNone/>
            </a:pPr>
            <a:r>
              <a:rPr lang="en-CA"/>
              <a:t>Income Growth &amp; Job Creation?</a:t>
            </a:r>
          </a:p>
          <a:p>
            <a:pPr marL="228600" indent="-228600">
              <a:spcBef>
                <a:spcPts val="0"/>
              </a:spcBef>
              <a:spcAft>
                <a:spcPts val="600"/>
              </a:spcAft>
            </a:pPr>
            <a:r>
              <a:rPr lang="en-US" sz="1400"/>
              <a:t>Forcing un-like companies into the same group limits our potential to identify similar companies around the world.</a:t>
            </a:r>
          </a:p>
          <a:p>
            <a:pPr marL="228600" indent="-228600"/>
            <a:r>
              <a:rPr lang="en-US" sz="1400"/>
              <a:t>Can we identify </a:t>
            </a:r>
            <a:r>
              <a:rPr lang="en-US" sz="1400" b="1"/>
              <a:t>more accurate categories </a:t>
            </a:r>
            <a:r>
              <a:rPr lang="en-US" sz="1400"/>
              <a:t>based on the applicant descriptions?</a:t>
            </a:r>
          </a:p>
        </p:txBody>
      </p:sp>
      <p:pic>
        <p:nvPicPr>
          <p:cNvPr id="4" name="Picture 3">
            <a:extLst>
              <a:ext uri="{FF2B5EF4-FFF2-40B4-BE49-F238E27FC236}">
                <a16:creationId xmlns:a16="http://schemas.microsoft.com/office/drawing/2014/main" id="{D5279763-76D2-9149-8D91-1B21D13FC5A9}"/>
              </a:ext>
            </a:extLst>
          </p:cNvPr>
          <p:cNvPicPr>
            <a:picLocks noChangeAspect="1"/>
          </p:cNvPicPr>
          <p:nvPr/>
        </p:nvPicPr>
        <p:blipFill>
          <a:blip r:embed="rId3"/>
          <a:stretch>
            <a:fillRect/>
          </a:stretch>
        </p:blipFill>
        <p:spPr>
          <a:xfrm>
            <a:off x="3143240" y="1176338"/>
            <a:ext cx="5532448" cy="2998478"/>
          </a:xfrm>
          <a:prstGeom prst="rect">
            <a:avLst/>
          </a:prstGeom>
        </p:spPr>
      </p:pic>
      <p:cxnSp>
        <p:nvCxnSpPr>
          <p:cNvPr id="6" name="Straight Connector 5"/>
          <p:cNvCxnSpPr/>
          <p:nvPr/>
        </p:nvCxnSpPr>
        <p:spPr>
          <a:xfrm>
            <a:off x="3171134" y="1187224"/>
            <a:ext cx="5461010" cy="296704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171134" y="1187224"/>
            <a:ext cx="5461010" cy="296704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9"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16</a:t>
            </a:fld>
            <a:endParaRPr lang="en-CA">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2300"/>
              <a:t>Our solution: identify companies using eight new topics</a:t>
            </a:r>
          </a:p>
        </p:txBody>
      </p:sp>
      <p:pic>
        <p:nvPicPr>
          <p:cNvPr id="4" name="Google Shape;367;p27"/>
          <p:cNvPicPr preferRelativeResize="0"/>
          <p:nvPr/>
        </p:nvPicPr>
        <p:blipFill rotWithShape="1">
          <a:blip r:embed="rId3">
            <a:alphaModFix/>
          </a:blip>
          <a:srcRect t="5390" b="61981"/>
          <a:stretch/>
        </p:blipFill>
        <p:spPr>
          <a:xfrm>
            <a:off x="652937" y="1176338"/>
            <a:ext cx="7838125" cy="1268824"/>
          </a:xfrm>
          <a:prstGeom prst="rect">
            <a:avLst/>
          </a:prstGeom>
          <a:noFill/>
          <a:ln>
            <a:noFill/>
          </a:ln>
        </p:spPr>
      </p:pic>
      <p:grpSp>
        <p:nvGrpSpPr>
          <p:cNvPr id="5" name="Google Shape;368;p27"/>
          <p:cNvGrpSpPr/>
          <p:nvPr/>
        </p:nvGrpSpPr>
        <p:grpSpPr>
          <a:xfrm>
            <a:off x="652937" y="2703148"/>
            <a:ext cx="7838125" cy="1368800"/>
            <a:chOff x="759900" y="2653025"/>
            <a:chExt cx="7838125" cy="1368800"/>
          </a:xfrm>
        </p:grpSpPr>
        <p:pic>
          <p:nvPicPr>
            <p:cNvPr id="6" name="Google Shape;369;p27"/>
            <p:cNvPicPr preferRelativeResize="0"/>
            <p:nvPr/>
          </p:nvPicPr>
          <p:blipFill rotWithShape="1">
            <a:blip r:embed="rId3">
              <a:alphaModFix/>
            </a:blip>
            <a:srcRect l="1360" t="64801" r="-1359"/>
            <a:stretch/>
          </p:blipFill>
          <p:spPr>
            <a:xfrm>
              <a:off x="759900" y="2653025"/>
              <a:ext cx="7838125" cy="1368800"/>
            </a:xfrm>
            <a:prstGeom prst="rect">
              <a:avLst/>
            </a:prstGeom>
            <a:noFill/>
            <a:ln>
              <a:noFill/>
            </a:ln>
          </p:spPr>
        </p:pic>
        <p:sp>
          <p:nvSpPr>
            <p:cNvPr id="7" name="Google Shape;370;p27"/>
            <p:cNvSpPr/>
            <p:nvPr/>
          </p:nvSpPr>
          <p:spPr>
            <a:xfrm>
              <a:off x="3145875" y="3250725"/>
              <a:ext cx="933300" cy="12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10"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17</a:t>
            </a:fld>
            <a:endParaRPr lang="en-CA">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CA" sz="2100">
                <a:solidFill>
                  <a:srgbClr val="003DA5"/>
                </a:solidFill>
              </a:rPr>
              <a:t>We can use these new topics to more accurately identify other (non-applicant) inclusive innovators around the world</a:t>
            </a:r>
            <a:br>
              <a:rPr lang="en-CA" sz="2100"/>
            </a:br>
            <a:endParaRPr lang="en-CA" sz="2100"/>
          </a:p>
        </p:txBody>
      </p:sp>
      <p:sp>
        <p:nvSpPr>
          <p:cNvPr id="3" name="Content Placeholder 2"/>
          <p:cNvSpPr>
            <a:spLocks noGrp="1"/>
          </p:cNvSpPr>
          <p:nvPr>
            <p:ph idx="1"/>
          </p:nvPr>
        </p:nvSpPr>
        <p:spPr>
          <a:xfrm>
            <a:off x="457199" y="1325575"/>
            <a:ext cx="3754439" cy="3025763"/>
          </a:xfrm>
        </p:spPr>
        <p:txBody>
          <a:bodyPr>
            <a:noAutofit/>
          </a:bodyPr>
          <a:lstStyle/>
          <a:p>
            <a:pPr marL="0" lvl="0" indent="0">
              <a:lnSpc>
                <a:spcPct val="120000"/>
              </a:lnSpc>
              <a:spcBef>
                <a:spcPts val="0"/>
              </a:spcBef>
              <a:spcAft>
                <a:spcPts val="1200"/>
              </a:spcAft>
              <a:buClr>
                <a:schemeClr val="dk2"/>
              </a:buClr>
              <a:buSzPts val="1400"/>
              <a:buNone/>
            </a:pPr>
            <a:r>
              <a:rPr lang="en-CA" sz="1400" b="1">
                <a:solidFill>
                  <a:schemeClr val="accent2"/>
                </a:solidFill>
              </a:rPr>
              <a:t>Example: </a:t>
            </a:r>
            <a:br>
              <a:rPr lang="en-CA" sz="1400">
                <a:solidFill>
                  <a:schemeClr val="accent2"/>
                </a:solidFill>
              </a:rPr>
            </a:br>
            <a:r>
              <a:rPr lang="en-CA" sz="1400">
                <a:solidFill>
                  <a:schemeClr val="accent2"/>
                </a:solidFill>
              </a:rPr>
              <a:t>[</a:t>
            </a:r>
            <a:r>
              <a:rPr lang="en-CA" sz="1400" i="1">
                <a:solidFill>
                  <a:schemeClr val="accent2"/>
                </a:solidFill>
              </a:rPr>
              <a:t>work, job, help, opportunity, training, program, people, skill, community, business</a:t>
            </a:r>
            <a:r>
              <a:rPr lang="en-CA" sz="1400">
                <a:solidFill>
                  <a:schemeClr val="accent2"/>
                </a:solidFill>
              </a:rPr>
              <a:t>]</a:t>
            </a:r>
          </a:p>
          <a:p>
            <a:pPr marL="0" lvl="0" indent="0">
              <a:lnSpc>
                <a:spcPct val="120000"/>
              </a:lnSpc>
              <a:spcBef>
                <a:spcPts val="0"/>
              </a:spcBef>
              <a:spcAft>
                <a:spcPts val="600"/>
              </a:spcAft>
              <a:buClr>
                <a:schemeClr val="dk2"/>
              </a:buClr>
              <a:buSzPts val="1400"/>
              <a:buNone/>
            </a:pPr>
            <a:r>
              <a:rPr lang="en-CA" sz="1400" b="1"/>
              <a:t>ThinkSquare, Toronto</a:t>
            </a:r>
          </a:p>
          <a:p>
            <a:pPr marL="0" lvl="0" indent="0">
              <a:lnSpc>
                <a:spcPct val="120000"/>
              </a:lnSpc>
              <a:spcBef>
                <a:spcPts val="0"/>
              </a:spcBef>
              <a:spcAft>
                <a:spcPts val="600"/>
              </a:spcAft>
              <a:buNone/>
            </a:pPr>
            <a:r>
              <a:rPr lang="en-CA" sz="1200"/>
              <a:t>“ThinkSquare is an AI-based career matching and optimized </a:t>
            </a:r>
            <a:r>
              <a:rPr lang="en-CA" sz="1200" b="1"/>
              <a:t>job search </a:t>
            </a:r>
            <a:r>
              <a:rPr lang="en-CA" sz="1200"/>
              <a:t>platform that provides a curated list of </a:t>
            </a:r>
            <a:r>
              <a:rPr lang="en-CA" sz="1200" b="1"/>
              <a:t>jobs</a:t>
            </a:r>
            <a:r>
              <a:rPr lang="en-CA" sz="1200"/>
              <a:t> personalized to individual </a:t>
            </a:r>
            <a:r>
              <a:rPr lang="en-CA" sz="1200" b="1"/>
              <a:t>skills</a:t>
            </a:r>
            <a:r>
              <a:rPr lang="en-CA" sz="1200"/>
              <a:t>, experience, and preferences.”</a:t>
            </a:r>
          </a:p>
        </p:txBody>
      </p:sp>
      <p:sp>
        <p:nvSpPr>
          <p:cNvPr id="4" name="Content Placeholder 2"/>
          <p:cNvSpPr txBox="1">
            <a:spLocks/>
          </p:cNvSpPr>
          <p:nvPr/>
        </p:nvSpPr>
        <p:spPr>
          <a:xfrm>
            <a:off x="4932363" y="1325575"/>
            <a:ext cx="3743326" cy="3025763"/>
          </a:xfrm>
          <a:prstGeom prst="rect">
            <a:avLst/>
          </a:prstGeom>
        </p:spPr>
        <p:txBody>
          <a:bodyPr vert="horz" lIns="0" tIns="45720" rIns="0" bIns="45720" rtlCol="0">
            <a:noAutofit/>
          </a:bodyPr>
          <a:lstStyle/>
          <a:p>
            <a:pPr marL="0" marR="0" lvl="0" indent="0" algn="l" defTabSz="914400" rtl="0" eaLnBrk="1" fontAlgn="auto" latinLnBrk="0" hangingPunct="1">
              <a:lnSpc>
                <a:spcPct val="120000"/>
              </a:lnSpc>
              <a:spcBef>
                <a:spcPts val="0"/>
              </a:spcBef>
              <a:spcAft>
                <a:spcPts val="1200"/>
              </a:spcAft>
              <a:buClrTx/>
              <a:buSzTx/>
              <a:buFont typeface="Arial" pitchFamily="34" charset="0"/>
              <a:buNone/>
              <a:tabLst/>
              <a:defRPr/>
            </a:pPr>
            <a:r>
              <a:rPr kumimoji="0" lang="en-CA" sz="1400" b="1" i="0" u="none" strike="noStrike" kern="1200" cap="none" spc="0" normalizeH="0" baseline="0" noProof="0">
                <a:ln>
                  <a:noFill/>
                </a:ln>
                <a:solidFill>
                  <a:schemeClr val="accent2"/>
                </a:solidFill>
                <a:effectLst/>
                <a:uLnTx/>
                <a:uFillTx/>
                <a:latin typeface="Tahoma" pitchFamily="34" charset="0"/>
                <a:ea typeface="Tahoma" pitchFamily="34" charset="0"/>
                <a:cs typeface="Tahoma" pitchFamily="34" charset="0"/>
              </a:rPr>
              <a:t>Example:  </a:t>
            </a:r>
            <a:br>
              <a:rPr kumimoji="0" lang="en-CA" sz="1400" b="0" i="0" u="none" strike="noStrike" kern="1200" cap="none" spc="0" normalizeH="0" baseline="0" noProof="0">
                <a:ln>
                  <a:noFill/>
                </a:ln>
                <a:solidFill>
                  <a:schemeClr val="accent2"/>
                </a:solidFill>
                <a:effectLst/>
                <a:uLnTx/>
                <a:uFillTx/>
                <a:latin typeface="Tahoma" pitchFamily="34" charset="0"/>
                <a:ea typeface="Tahoma" pitchFamily="34" charset="0"/>
                <a:cs typeface="Tahoma" pitchFamily="34" charset="0"/>
              </a:rPr>
            </a:br>
            <a:r>
              <a:rPr kumimoji="0" lang="en-CA" sz="1400" b="0" i="0" u="none" strike="noStrike" kern="1200" cap="none" spc="0" normalizeH="0" baseline="0" noProof="0">
                <a:ln>
                  <a:noFill/>
                </a:ln>
                <a:solidFill>
                  <a:schemeClr val="accent2"/>
                </a:solidFill>
                <a:effectLst/>
                <a:uLnTx/>
                <a:uFillTx/>
                <a:latin typeface="Tahoma" pitchFamily="34" charset="0"/>
                <a:ea typeface="Tahoma" pitchFamily="34" charset="0"/>
                <a:cs typeface="Tahoma" pitchFamily="34" charset="0"/>
              </a:rPr>
              <a:t>[</a:t>
            </a:r>
            <a:r>
              <a:rPr kumimoji="0" lang="en-CA" sz="1400" b="0" i="1" u="none" strike="noStrike" kern="1200" cap="none" spc="0" normalizeH="0" baseline="0" noProof="0">
                <a:ln>
                  <a:noFill/>
                </a:ln>
                <a:solidFill>
                  <a:schemeClr val="accent2"/>
                </a:solidFill>
                <a:effectLst/>
                <a:uLnTx/>
                <a:uFillTx/>
                <a:latin typeface="Tahoma" pitchFamily="34" charset="0"/>
                <a:ea typeface="Tahoma" pitchFamily="34" charset="0"/>
                <a:cs typeface="Tahoma" pitchFamily="34" charset="0"/>
              </a:rPr>
              <a:t>school, student, content, connect, learn, platform, connect, teacher, education, course, learner</a:t>
            </a:r>
            <a:r>
              <a:rPr kumimoji="0" lang="en-CA" sz="1400" b="0" i="0" u="none" strike="noStrike" kern="1200" cap="none" spc="0" normalizeH="0" baseline="0" noProof="0">
                <a:ln>
                  <a:noFill/>
                </a:ln>
                <a:solidFill>
                  <a:schemeClr val="accent2"/>
                </a:solidFill>
                <a:effectLst/>
                <a:uLnTx/>
                <a:uFillTx/>
                <a:latin typeface="Tahoma" pitchFamily="34" charset="0"/>
                <a:ea typeface="Tahoma" pitchFamily="34" charset="0"/>
                <a:cs typeface="Tahoma" pitchFamily="34" charset="0"/>
              </a:rPr>
              <a:t>]</a:t>
            </a:r>
          </a:p>
          <a:p>
            <a:pPr marL="0" marR="0" lvl="0" indent="0" algn="l" defTabSz="914400" rtl="0" eaLnBrk="1" fontAlgn="auto" latinLnBrk="0" hangingPunct="1">
              <a:lnSpc>
                <a:spcPct val="120000"/>
              </a:lnSpc>
              <a:spcBef>
                <a:spcPts val="0"/>
              </a:spcBef>
              <a:spcAft>
                <a:spcPts val="600"/>
              </a:spcAft>
              <a:buClrTx/>
              <a:buSzTx/>
              <a:buFont typeface="Arial" pitchFamily="34" charset="0"/>
              <a:buNone/>
              <a:tabLst/>
              <a:defRPr/>
            </a:pPr>
            <a:r>
              <a:rPr kumimoji="0" lang="en-CA" sz="1400" b="1" i="0" u="none" strike="noStrike" kern="1200" cap="none" spc="0" normalizeH="0" baseline="0" noProof="0">
                <a:ln>
                  <a:noFill/>
                </a:ln>
                <a:solidFill>
                  <a:schemeClr val="accent1"/>
                </a:solidFill>
                <a:effectLst/>
                <a:uLnTx/>
                <a:uFillTx/>
                <a:latin typeface="Tahoma" pitchFamily="34" charset="0"/>
                <a:ea typeface="Tahoma" pitchFamily="34" charset="0"/>
                <a:cs typeface="Tahoma" pitchFamily="34" charset="0"/>
              </a:rPr>
              <a:t>23 Code Street, London UK</a:t>
            </a:r>
          </a:p>
          <a:p>
            <a:pPr marL="0" marR="0" lvl="0" indent="0" algn="l" defTabSz="914400" rtl="0" eaLnBrk="1" fontAlgn="auto" latinLnBrk="0" hangingPunct="1">
              <a:lnSpc>
                <a:spcPct val="120000"/>
              </a:lnSpc>
              <a:spcBef>
                <a:spcPts val="0"/>
              </a:spcBef>
              <a:spcAft>
                <a:spcPts val="600"/>
              </a:spcAft>
              <a:buClrTx/>
              <a:buSzTx/>
              <a:buFont typeface="Arial" pitchFamily="34" charset="0"/>
              <a:buNone/>
              <a:tabLst/>
              <a:defRPr/>
            </a:pPr>
            <a:r>
              <a:rPr kumimoji="0" lang="en-CA" sz="1200" b="0" i="0" u="none" strike="noStrike" kern="1200" cap="none" spc="0" normalizeH="0" baseline="0" noProof="0">
                <a:ln>
                  <a:noFill/>
                </a:ln>
                <a:solidFill>
                  <a:schemeClr val="accent1"/>
                </a:solidFill>
                <a:effectLst/>
                <a:uLnTx/>
                <a:uFillTx/>
                <a:latin typeface="Tahoma" pitchFamily="34" charset="0"/>
                <a:ea typeface="Tahoma" pitchFamily="34" charset="0"/>
                <a:cs typeface="Tahoma" pitchFamily="34" charset="0"/>
              </a:rPr>
              <a:t>“23 Code Street is a coding </a:t>
            </a:r>
            <a:r>
              <a:rPr kumimoji="0" lang="en-CA" sz="1200" b="1" i="0" u="none" strike="noStrike" kern="1200" cap="none" spc="0" normalizeH="0" baseline="0" noProof="0">
                <a:ln>
                  <a:noFill/>
                </a:ln>
                <a:solidFill>
                  <a:schemeClr val="accent1"/>
                </a:solidFill>
                <a:effectLst/>
                <a:uLnTx/>
                <a:uFillTx/>
                <a:latin typeface="Tahoma" pitchFamily="34" charset="0"/>
                <a:ea typeface="Tahoma" pitchFamily="34" charset="0"/>
                <a:cs typeface="Tahoma" pitchFamily="34" charset="0"/>
              </a:rPr>
              <a:t>school</a:t>
            </a:r>
            <a:r>
              <a:rPr kumimoji="0" lang="en-CA" sz="1200" b="0" i="0" u="none" strike="noStrike" kern="1200" cap="none" spc="0" normalizeH="0" baseline="0" noProof="0">
                <a:ln>
                  <a:noFill/>
                </a:ln>
                <a:solidFill>
                  <a:schemeClr val="accent1"/>
                </a:solidFill>
                <a:effectLst/>
                <a:uLnTx/>
                <a:uFillTx/>
                <a:latin typeface="Tahoma" pitchFamily="34" charset="0"/>
                <a:ea typeface="Tahoma" pitchFamily="34" charset="0"/>
                <a:cs typeface="Tahoma" pitchFamily="34" charset="0"/>
              </a:rPr>
              <a:t> for women.”</a:t>
            </a:r>
          </a:p>
        </p:txBody>
      </p:sp>
      <p:sp>
        <p:nvSpPr>
          <p:cNvPr id="6"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7"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18</a:t>
            </a:fld>
            <a:endParaRPr lang="en-CA">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ull_visual-data-01.jpg"/>
          <p:cNvPicPr>
            <a:picLocks noChangeAspect="1"/>
          </p:cNvPicPr>
          <p:nvPr/>
        </p:nvPicPr>
        <p:blipFill>
          <a:blip r:embed="rId3"/>
          <a:srcRect r="50029"/>
          <a:stretch>
            <a:fillRect/>
          </a:stretch>
        </p:blipFill>
        <p:spPr>
          <a:xfrm>
            <a:off x="4577272" y="0"/>
            <a:ext cx="4566728" cy="5143500"/>
          </a:xfrm>
          <a:prstGeom prst="rect">
            <a:avLst/>
          </a:prstGeom>
        </p:spPr>
      </p:pic>
      <p:pic>
        <p:nvPicPr>
          <p:cNvPr id="13" name="Picture 12" descr="circle_stairs_TOP.png"/>
          <p:cNvPicPr>
            <a:picLocks noChangeAspect="1"/>
          </p:cNvPicPr>
          <p:nvPr/>
        </p:nvPicPr>
        <p:blipFill>
          <a:blip r:embed="rId4"/>
          <a:stretch>
            <a:fillRect/>
          </a:stretch>
        </p:blipFill>
        <p:spPr>
          <a:xfrm>
            <a:off x="4568446" y="2847891"/>
            <a:ext cx="4575554" cy="2287776"/>
          </a:xfrm>
          <a:prstGeom prst="rect">
            <a:avLst/>
          </a:prstGeom>
        </p:spPr>
      </p:pic>
      <p:sp>
        <p:nvSpPr>
          <p:cNvPr id="10" name="Title 9"/>
          <p:cNvSpPr>
            <a:spLocks noGrp="1"/>
          </p:cNvSpPr>
          <p:nvPr>
            <p:ph type="title"/>
          </p:nvPr>
        </p:nvSpPr>
        <p:spPr>
          <a:xfrm>
            <a:off x="457200" y="471489"/>
            <a:ext cx="3400420" cy="704849"/>
          </a:xfrm>
        </p:spPr>
        <p:txBody>
          <a:bodyPr>
            <a:normAutofit/>
          </a:bodyPr>
          <a:lstStyle/>
          <a:p>
            <a:r>
              <a:rPr lang="en-CA" sz="2800"/>
              <a:t>Next Steps</a:t>
            </a:r>
          </a:p>
        </p:txBody>
      </p:sp>
      <p:sp>
        <p:nvSpPr>
          <p:cNvPr id="7" name="Slide Number Placeholder 5"/>
          <p:cNvSpPr>
            <a:spLocks noGrp="1"/>
          </p:cNvSpPr>
          <p:nvPr>
            <p:ph type="sldNum" sz="quarter" idx="12"/>
          </p:nvPr>
        </p:nvSpPr>
        <p:spPr>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19</a:t>
            </a:fld>
            <a:endParaRPr lang="en-CA">
              <a:solidFill>
                <a:schemeClr val="bg1"/>
              </a:solidFill>
            </a:endParaRPr>
          </a:p>
        </p:txBody>
      </p:sp>
      <p:sp>
        <p:nvSpPr>
          <p:cNvPr id="11" name="TextBox 10"/>
          <p:cNvSpPr txBox="1"/>
          <p:nvPr/>
        </p:nvSpPr>
        <p:spPr>
          <a:xfrm>
            <a:off x="468314" y="1176338"/>
            <a:ext cx="3743324" cy="2785378"/>
          </a:xfrm>
          <a:prstGeom prst="rect">
            <a:avLst/>
          </a:prstGeom>
          <a:noFill/>
        </p:spPr>
        <p:txBody>
          <a:bodyPr wrap="square" lIns="0" rtlCol="0">
            <a:spAutoFit/>
          </a:bodyPr>
          <a:lstStyle/>
          <a:p>
            <a:pPr>
              <a:spcAft>
                <a:spcPts val="1200"/>
              </a:spcAft>
            </a:pPr>
            <a:r>
              <a:rPr lang="en-CA" sz="2400" dirty="0">
                <a:solidFill>
                  <a:schemeClr val="accent1"/>
                </a:solidFill>
              </a:rPr>
              <a:t>Can we...</a:t>
            </a:r>
          </a:p>
          <a:p>
            <a:pPr marL="342900" indent="-342900">
              <a:spcAft>
                <a:spcPts val="600"/>
              </a:spcAft>
              <a:buFont typeface="Arial" panose="020B0604020202020204" pitchFamily="34" charset="0"/>
              <a:buChar char="•"/>
            </a:pPr>
            <a:r>
              <a:rPr lang="en-US" dirty="0">
                <a:solidFill>
                  <a:schemeClr val="accent1"/>
                </a:solidFill>
              </a:rPr>
              <a:t>get a better sense of which markets companies serve?</a:t>
            </a:r>
          </a:p>
          <a:p>
            <a:pPr marL="342900" indent="-342900">
              <a:spcAft>
                <a:spcPts val="600"/>
              </a:spcAft>
              <a:buFont typeface="Arial" panose="020B0604020202020204" pitchFamily="34" charset="0"/>
              <a:buChar char="•"/>
            </a:pPr>
            <a:r>
              <a:rPr lang="en-CA" dirty="0">
                <a:solidFill>
                  <a:schemeClr val="accent1"/>
                </a:solidFill>
              </a:rPr>
              <a:t>get a more regionally representative dataset?</a:t>
            </a:r>
          </a:p>
          <a:p>
            <a:pPr marL="342900" indent="-342900">
              <a:spcAft>
                <a:spcPts val="600"/>
              </a:spcAft>
              <a:buFont typeface="Arial" panose="020B0604020202020204" pitchFamily="34" charset="0"/>
              <a:buChar char="•"/>
            </a:pPr>
            <a:r>
              <a:rPr lang="en-CA" dirty="0">
                <a:solidFill>
                  <a:schemeClr val="accent1"/>
                </a:solidFill>
              </a:rPr>
              <a:t>better identify truly inclusive innovators?</a:t>
            </a:r>
            <a:r>
              <a:rPr lang="en-US" dirty="0">
                <a:solidFill>
                  <a:schemeClr val="accent1"/>
                </a:solidFill>
              </a:rPr>
              <a:t> </a:t>
            </a:r>
          </a:p>
          <a:p>
            <a:pPr>
              <a:spcAft>
                <a:spcPts val="600"/>
              </a:spcAft>
            </a:pPr>
            <a:endParaRPr lang="en-CA" dirty="0">
              <a:solidFill>
                <a:schemeClr val="accent1"/>
              </a:solidFill>
            </a:endParaRPr>
          </a:p>
        </p:txBody>
      </p:sp>
      <p:sp>
        <p:nvSpPr>
          <p:cNvPr id="14"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lvl="0"/>
            <a:r>
              <a:rPr lang="en-CA">
                <a:solidFill>
                  <a:srgbClr val="003DA5"/>
                </a:solidFill>
              </a:rPr>
              <a:t>What are we doing and why?</a:t>
            </a:r>
            <a:endParaRPr lang="en-CA"/>
          </a:p>
        </p:txBody>
      </p:sp>
      <p:sp>
        <p:nvSpPr>
          <p:cNvPr id="6"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7" name="Slide Number Placeholder 5"/>
          <p:cNvSpPr>
            <a:spLocks noGrp="1"/>
          </p:cNvSpPr>
          <p:nvPr>
            <p:ph type="sldNum" sz="quarter" idx="4294967295"/>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2</a:t>
            </a:fld>
            <a:endParaRPr lang="en-CA">
              <a:solidFill>
                <a:schemeClr val="bg1"/>
              </a:solidFill>
            </a:endParaRPr>
          </a:p>
        </p:txBody>
      </p:sp>
      <p:sp>
        <p:nvSpPr>
          <p:cNvPr id="8" name="Google Shape;327;p23"/>
          <p:cNvSpPr txBox="1">
            <a:spLocks/>
          </p:cNvSpPr>
          <p:nvPr/>
        </p:nvSpPr>
        <p:spPr>
          <a:xfrm>
            <a:off x="457198" y="1538270"/>
            <a:ext cx="4114802" cy="2708282"/>
          </a:xfrm>
          <a:prstGeom prst="rect">
            <a:avLst/>
          </a:prstGeom>
          <a:noFill/>
          <a:ln>
            <a:noFill/>
          </a:ln>
        </p:spPr>
        <p:txBody>
          <a:bodyPr spcFirstLastPara="1" vert="horz" wrap="square" lIns="0" tIns="45700" rIns="0" bIns="45700" rtlCol="0" anchor="t" anchorCtr="0">
            <a:noAutofit/>
          </a:bodyPr>
          <a:lstStyle/>
          <a:p>
            <a:pPr marL="317500" marR="0" lvl="0" indent="-317500" algn="l" defTabSz="914400" rtl="0" eaLnBrk="1" fontAlgn="auto" latinLnBrk="0" hangingPunct="1">
              <a:lnSpc>
                <a:spcPct val="115000"/>
              </a:lnSpc>
              <a:spcAft>
                <a:spcPts val="600"/>
              </a:spcAft>
              <a:buClr>
                <a:srgbClr val="003DA5"/>
              </a:buClr>
              <a:buSzPts val="1400"/>
              <a:buFont typeface="Arial" pitchFamily="34" charset="0"/>
              <a:buChar char="•"/>
              <a:tabLst/>
              <a:defRPr/>
            </a:pPr>
            <a:r>
              <a:rPr kumimoji="0" lang="en-CA" sz="1300" b="1" i="0" u="none" strike="noStrike" kern="1200" cap="none" spc="0" normalizeH="0" baseline="0" noProof="0">
                <a:ln>
                  <a:noFill/>
                </a:ln>
                <a:solidFill>
                  <a:srgbClr val="003DA5"/>
                </a:solidFill>
                <a:effectLst/>
                <a:uLnTx/>
                <a:uFillTx/>
                <a:latin typeface="Tahoma" pitchFamily="34" charset="0"/>
                <a:ea typeface="Tahoma" pitchFamily="34" charset="0"/>
                <a:cs typeface="Tahoma" pitchFamily="34" charset="0"/>
              </a:rPr>
              <a:t>Regional demand </a:t>
            </a:r>
            <a:r>
              <a:rPr kumimoji="0" lang="en-CA" sz="1300" b="0" i="0" u="none" strike="noStrike" kern="1200" cap="none" spc="0" normalizeH="0" baseline="0" noProof="0">
                <a:ln>
                  <a:noFill/>
                </a:ln>
                <a:solidFill>
                  <a:srgbClr val="003DA5"/>
                </a:solidFill>
                <a:effectLst/>
                <a:uLnTx/>
                <a:uFillTx/>
                <a:latin typeface="Tahoma" pitchFamily="34" charset="0"/>
                <a:ea typeface="Tahoma" pitchFamily="34" charset="0"/>
                <a:cs typeface="Tahoma" pitchFamily="34" charset="0"/>
              </a:rPr>
              <a:t>for inclusive innovation -  Which regions around the world have the lowest rates of financial inclusion, technology access, skills development and opportunity matching, and income growth and job creation?</a:t>
            </a:r>
          </a:p>
          <a:p>
            <a:pPr marL="317500" marR="0" lvl="0" indent="-317500" algn="l" defTabSz="914400" rtl="0" eaLnBrk="1" fontAlgn="auto" latinLnBrk="0" hangingPunct="1">
              <a:lnSpc>
                <a:spcPct val="115000"/>
              </a:lnSpc>
              <a:spcAft>
                <a:spcPts val="600"/>
              </a:spcAft>
              <a:buClr>
                <a:srgbClr val="003DA5"/>
              </a:buClr>
              <a:buSzPts val="1400"/>
              <a:buFont typeface="Arial" pitchFamily="34" charset="0"/>
              <a:buChar char="•"/>
              <a:tabLst/>
              <a:defRPr/>
            </a:pPr>
            <a:r>
              <a:rPr kumimoji="0" lang="en-CA" sz="1300" b="1" i="0" u="none" strike="noStrike" kern="1200" cap="none" spc="0" normalizeH="0" baseline="0" noProof="0">
                <a:ln>
                  <a:noFill/>
                </a:ln>
                <a:solidFill>
                  <a:srgbClr val="003DA5"/>
                </a:solidFill>
                <a:effectLst/>
                <a:uLnTx/>
                <a:uFillTx/>
                <a:latin typeface="Tahoma" pitchFamily="34" charset="0"/>
                <a:ea typeface="Tahoma" pitchFamily="34" charset="0"/>
                <a:cs typeface="Tahoma" pitchFamily="34" charset="0"/>
              </a:rPr>
              <a:t>Regional supply </a:t>
            </a:r>
            <a:r>
              <a:rPr kumimoji="0" lang="en-CA" sz="1300" b="0" i="0" u="none" strike="noStrike" kern="1200" cap="none" spc="0" normalizeH="0" baseline="0" noProof="0">
                <a:ln>
                  <a:noFill/>
                </a:ln>
                <a:solidFill>
                  <a:srgbClr val="003DA5"/>
                </a:solidFill>
                <a:effectLst/>
                <a:uLnTx/>
                <a:uFillTx/>
                <a:latin typeface="Tahoma" pitchFamily="34" charset="0"/>
                <a:ea typeface="Tahoma" pitchFamily="34" charset="0"/>
                <a:cs typeface="Tahoma" pitchFamily="34" charset="0"/>
              </a:rPr>
              <a:t>of inclusive innovation – Where are the companies that aim to address each of these barriers to inclusion in the digital economy located around the world?</a:t>
            </a:r>
          </a:p>
          <a:p>
            <a:pPr marL="0" marR="0" lvl="0" indent="0" algn="l" defTabSz="914400" rtl="0" eaLnBrk="1" fontAlgn="auto" latinLnBrk="0" hangingPunct="1">
              <a:lnSpc>
                <a:spcPct val="100000"/>
              </a:lnSpc>
              <a:spcAft>
                <a:spcPts val="600"/>
              </a:spcAft>
              <a:buClr>
                <a:schemeClr val="dk2"/>
              </a:buClr>
              <a:buSzPts val="1400"/>
              <a:buFont typeface="Arial" pitchFamily="34" charset="0"/>
              <a:buNone/>
              <a:tabLst/>
              <a:defRPr/>
            </a:pPr>
            <a:endParaRPr kumimoji="0" lang="en-CA" sz="1300" b="0" i="0" u="none" strike="noStrike" kern="1200" cap="none" spc="0" normalizeH="0" baseline="0" noProof="0">
              <a:ln>
                <a:noFill/>
              </a:ln>
              <a:solidFill>
                <a:schemeClr val="accent1"/>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Aft>
                <a:spcPts val="600"/>
              </a:spcAft>
              <a:buClr>
                <a:schemeClr val="dk2"/>
              </a:buClr>
              <a:buSzPts val="1400"/>
              <a:buFont typeface="Arial" pitchFamily="34" charset="0"/>
              <a:buNone/>
              <a:tabLst/>
              <a:defRPr/>
            </a:pPr>
            <a:endParaRPr kumimoji="0" lang="en-CA" sz="1300" b="0" i="0" u="none" strike="noStrike" kern="1200" cap="none" spc="0" normalizeH="0" baseline="0" noProof="0" dirty="0">
              <a:ln>
                <a:noFill/>
              </a:ln>
              <a:solidFill>
                <a:schemeClr val="accent1"/>
              </a:solidFill>
              <a:effectLst/>
              <a:uLnTx/>
              <a:uFillTx/>
              <a:latin typeface="Tahoma" pitchFamily="34" charset="0"/>
              <a:ea typeface="Tahoma" pitchFamily="34" charset="0"/>
              <a:cs typeface="Tahoma" pitchFamily="34" charset="0"/>
            </a:endParaRPr>
          </a:p>
        </p:txBody>
      </p:sp>
      <p:sp>
        <p:nvSpPr>
          <p:cNvPr id="10" name="Google Shape;327;p23">
            <a:extLst>
              <a:ext uri="{FF2B5EF4-FFF2-40B4-BE49-F238E27FC236}">
                <a16:creationId xmlns:a16="http://schemas.microsoft.com/office/drawing/2014/main" id="{B933C81A-2B6C-AB45-8545-407F487B0CEF}"/>
              </a:ext>
            </a:extLst>
          </p:cNvPr>
          <p:cNvSpPr txBox="1">
            <a:spLocks/>
          </p:cNvSpPr>
          <p:nvPr/>
        </p:nvSpPr>
        <p:spPr>
          <a:xfrm>
            <a:off x="4932363" y="1071552"/>
            <a:ext cx="3748882" cy="409340"/>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80"/>
              </a:spcBef>
              <a:spcAft>
                <a:spcPts val="0"/>
              </a:spcAft>
              <a:buClr>
                <a:schemeClr val="dk2"/>
              </a:buClr>
              <a:buSzPts val="1400"/>
              <a:buFont typeface="Arial"/>
              <a:buNone/>
              <a:defRPr sz="1400" b="0" i="0" u="none" strike="noStrike" cap="none">
                <a:solidFill>
                  <a:schemeClr val="dk2"/>
                </a:solidFill>
                <a:latin typeface="Tahoma"/>
                <a:ea typeface="Tahoma"/>
                <a:cs typeface="Tahoma"/>
                <a:sym typeface="Tahoma"/>
              </a:defRPr>
            </a:lvl1pPr>
            <a:lvl2pPr marL="914400" marR="0" lvl="1" indent="-304800" algn="l" rtl="0">
              <a:lnSpc>
                <a:spcPct val="100000"/>
              </a:lnSpc>
              <a:spcBef>
                <a:spcPts val="400"/>
              </a:spcBef>
              <a:spcAft>
                <a:spcPts val="0"/>
              </a:spcAft>
              <a:buClr>
                <a:schemeClr val="lt1"/>
              </a:buClr>
              <a:buSzPts val="1200"/>
              <a:buFont typeface="Arial"/>
              <a:buChar char="•"/>
              <a:defRPr sz="1200" b="0" i="0" u="none" strike="noStrike" cap="none">
                <a:solidFill>
                  <a:schemeClr val="dk2"/>
                </a:solidFill>
                <a:latin typeface="Tahoma"/>
                <a:ea typeface="Tahoma"/>
                <a:cs typeface="Tahoma"/>
                <a:sym typeface="Tahoma"/>
              </a:defRPr>
            </a:lvl2pPr>
            <a:lvl3pPr marL="1371600" marR="0" lvl="2" indent="-304800" algn="l" rtl="0">
              <a:lnSpc>
                <a:spcPct val="100000"/>
              </a:lnSpc>
              <a:spcBef>
                <a:spcPts val="400"/>
              </a:spcBef>
              <a:spcAft>
                <a:spcPts val="0"/>
              </a:spcAft>
              <a:buClr>
                <a:schemeClr val="lt1"/>
              </a:buClr>
              <a:buSzPts val="1200"/>
              <a:buFont typeface="Arial"/>
              <a:buChar char="•"/>
              <a:defRPr sz="1200" b="0" i="0" u="none" strike="noStrike" cap="none">
                <a:solidFill>
                  <a:schemeClr val="dk2"/>
                </a:solidFill>
                <a:latin typeface="Tahoma"/>
                <a:ea typeface="Tahoma"/>
                <a:cs typeface="Tahoma"/>
                <a:sym typeface="Tahoma"/>
              </a:defRPr>
            </a:lvl3pPr>
            <a:lvl4pPr marL="1828800" marR="0" lvl="3" indent="-292100" algn="l" rtl="0">
              <a:lnSpc>
                <a:spcPct val="100000"/>
              </a:lnSpc>
              <a:spcBef>
                <a:spcPts val="400"/>
              </a:spcBef>
              <a:spcAft>
                <a:spcPts val="0"/>
              </a:spcAft>
              <a:buClr>
                <a:schemeClr val="dk2"/>
              </a:buClr>
              <a:buSzPts val="1000"/>
              <a:buFont typeface="Arial"/>
              <a:buChar char="–"/>
              <a:defRPr sz="1000" b="0" i="0" u="none" strike="noStrike" cap="none">
                <a:solidFill>
                  <a:schemeClr val="dk2"/>
                </a:solidFill>
                <a:latin typeface="Tahoma"/>
                <a:ea typeface="Tahoma"/>
                <a:cs typeface="Tahoma"/>
                <a:sym typeface="Tahoma"/>
              </a:defRPr>
            </a:lvl4pPr>
            <a:lvl5pPr marL="2286000" marR="0" lvl="4" indent="-355600" algn="l" rtl="0">
              <a:lnSpc>
                <a:spcPct val="100000"/>
              </a:lnSpc>
              <a:spcBef>
                <a:spcPts val="400"/>
              </a:spcBef>
              <a:spcAft>
                <a:spcPts val="0"/>
              </a:spcAft>
              <a:buClr>
                <a:schemeClr val="dk2"/>
              </a:buClr>
              <a:buSzPts val="2000"/>
              <a:buFont typeface="Arial"/>
              <a:buChar char="»"/>
              <a:defRPr sz="2000" b="0" i="0" u="none" strike="noStrike" cap="none">
                <a:solidFill>
                  <a:schemeClr val="dk1"/>
                </a:solidFill>
                <a:latin typeface="Tahoma"/>
                <a:ea typeface="Tahoma"/>
                <a:cs typeface="Tahoma"/>
                <a:sym typeface="Tahom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pPr marL="0" indent="0">
              <a:lnSpc>
                <a:spcPct val="115000"/>
              </a:lnSpc>
              <a:spcBef>
                <a:spcPts val="300"/>
              </a:spcBef>
              <a:buClr>
                <a:schemeClr val="dk1"/>
              </a:buClr>
              <a:buSzPts val="1100"/>
            </a:pPr>
            <a:r>
              <a:rPr lang="en-US" sz="1600" b="1" dirty="0">
                <a:solidFill>
                  <a:schemeClr val="accent2"/>
                </a:solidFill>
              </a:rPr>
              <a:t>In </a:t>
            </a:r>
            <a:r>
              <a:rPr lang="en-US" sz="1600" b="1">
                <a:solidFill>
                  <a:schemeClr val="accent2"/>
                </a:solidFill>
              </a:rPr>
              <a:t>order to…</a:t>
            </a:r>
            <a:endParaRPr lang="en-US" sz="1600" b="1" dirty="0">
              <a:solidFill>
                <a:schemeClr val="accent2"/>
              </a:solidFill>
            </a:endParaRPr>
          </a:p>
        </p:txBody>
      </p:sp>
      <p:sp>
        <p:nvSpPr>
          <p:cNvPr id="11" name="Google Shape;327;p23">
            <a:extLst>
              <a:ext uri="{FF2B5EF4-FFF2-40B4-BE49-F238E27FC236}">
                <a16:creationId xmlns:a16="http://schemas.microsoft.com/office/drawing/2014/main" id="{A54D166B-B6C2-FD49-A9C3-C6F186DCB7E5}"/>
              </a:ext>
            </a:extLst>
          </p:cNvPr>
          <p:cNvSpPr txBox="1">
            <a:spLocks/>
          </p:cNvSpPr>
          <p:nvPr/>
        </p:nvSpPr>
        <p:spPr>
          <a:xfrm>
            <a:off x="457198" y="1074986"/>
            <a:ext cx="4114802" cy="463284"/>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80"/>
              </a:spcBef>
              <a:spcAft>
                <a:spcPts val="0"/>
              </a:spcAft>
              <a:buClr>
                <a:schemeClr val="dk2"/>
              </a:buClr>
              <a:buSzPts val="1400"/>
              <a:buFont typeface="Arial"/>
              <a:buNone/>
              <a:defRPr sz="1400" b="0" i="0" u="none" strike="noStrike" cap="none">
                <a:solidFill>
                  <a:schemeClr val="dk2"/>
                </a:solidFill>
                <a:latin typeface="Tahoma"/>
                <a:ea typeface="Tahoma"/>
                <a:cs typeface="Tahoma"/>
                <a:sym typeface="Tahoma"/>
              </a:defRPr>
            </a:lvl1pPr>
            <a:lvl2pPr marL="914400" marR="0" lvl="1" indent="-304800" algn="l" rtl="0">
              <a:lnSpc>
                <a:spcPct val="100000"/>
              </a:lnSpc>
              <a:spcBef>
                <a:spcPts val="400"/>
              </a:spcBef>
              <a:spcAft>
                <a:spcPts val="0"/>
              </a:spcAft>
              <a:buClr>
                <a:schemeClr val="lt1"/>
              </a:buClr>
              <a:buSzPts val="1200"/>
              <a:buFont typeface="Arial"/>
              <a:buChar char="•"/>
              <a:defRPr sz="1200" b="0" i="0" u="none" strike="noStrike" cap="none">
                <a:solidFill>
                  <a:schemeClr val="dk2"/>
                </a:solidFill>
                <a:latin typeface="Tahoma"/>
                <a:ea typeface="Tahoma"/>
                <a:cs typeface="Tahoma"/>
                <a:sym typeface="Tahoma"/>
              </a:defRPr>
            </a:lvl2pPr>
            <a:lvl3pPr marL="1371600" marR="0" lvl="2" indent="-304800" algn="l" rtl="0">
              <a:lnSpc>
                <a:spcPct val="100000"/>
              </a:lnSpc>
              <a:spcBef>
                <a:spcPts val="400"/>
              </a:spcBef>
              <a:spcAft>
                <a:spcPts val="0"/>
              </a:spcAft>
              <a:buClr>
                <a:schemeClr val="lt1"/>
              </a:buClr>
              <a:buSzPts val="1200"/>
              <a:buFont typeface="Arial"/>
              <a:buChar char="•"/>
              <a:defRPr sz="1200" b="0" i="0" u="none" strike="noStrike" cap="none">
                <a:solidFill>
                  <a:schemeClr val="dk2"/>
                </a:solidFill>
                <a:latin typeface="Tahoma"/>
                <a:ea typeface="Tahoma"/>
                <a:cs typeface="Tahoma"/>
                <a:sym typeface="Tahoma"/>
              </a:defRPr>
            </a:lvl3pPr>
            <a:lvl4pPr marL="1828800" marR="0" lvl="3" indent="-292100" algn="l" rtl="0">
              <a:lnSpc>
                <a:spcPct val="100000"/>
              </a:lnSpc>
              <a:spcBef>
                <a:spcPts val="400"/>
              </a:spcBef>
              <a:spcAft>
                <a:spcPts val="0"/>
              </a:spcAft>
              <a:buClr>
                <a:schemeClr val="dk2"/>
              </a:buClr>
              <a:buSzPts val="1000"/>
              <a:buFont typeface="Arial"/>
              <a:buChar char="–"/>
              <a:defRPr sz="1000" b="0" i="0" u="none" strike="noStrike" cap="none">
                <a:solidFill>
                  <a:schemeClr val="dk2"/>
                </a:solidFill>
                <a:latin typeface="Tahoma"/>
                <a:ea typeface="Tahoma"/>
                <a:cs typeface="Tahoma"/>
                <a:sym typeface="Tahoma"/>
              </a:defRPr>
            </a:lvl4pPr>
            <a:lvl5pPr marL="2286000" marR="0" lvl="4" indent="-355600" algn="l" rtl="0">
              <a:lnSpc>
                <a:spcPct val="100000"/>
              </a:lnSpc>
              <a:spcBef>
                <a:spcPts val="400"/>
              </a:spcBef>
              <a:spcAft>
                <a:spcPts val="0"/>
              </a:spcAft>
              <a:buClr>
                <a:schemeClr val="dk2"/>
              </a:buClr>
              <a:buSzPts val="2000"/>
              <a:buFont typeface="Arial"/>
              <a:buChar char="»"/>
              <a:defRPr sz="2000" b="0" i="0" u="none" strike="noStrike" cap="none">
                <a:solidFill>
                  <a:schemeClr val="dk1"/>
                </a:solidFill>
                <a:latin typeface="Tahoma"/>
                <a:ea typeface="Tahoma"/>
                <a:cs typeface="Tahoma"/>
                <a:sym typeface="Tahom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pPr marL="0" indent="0">
              <a:lnSpc>
                <a:spcPct val="115000"/>
              </a:lnSpc>
              <a:spcBef>
                <a:spcPts val="300"/>
              </a:spcBef>
              <a:buClr>
                <a:schemeClr val="dk1"/>
              </a:buClr>
              <a:buSzPts val="1100"/>
            </a:pPr>
            <a:r>
              <a:rPr lang="en-US" sz="1600" b="1" dirty="0">
                <a:solidFill>
                  <a:schemeClr val="accent2"/>
                </a:solidFill>
              </a:rPr>
              <a:t>We want to </a:t>
            </a:r>
            <a:r>
              <a:rPr lang="en-US" sz="1600" b="1">
                <a:solidFill>
                  <a:schemeClr val="accent2"/>
                </a:solidFill>
              </a:rPr>
              <a:t>know…</a:t>
            </a:r>
            <a:endParaRPr lang="en-US" sz="1600" b="1" dirty="0">
              <a:solidFill>
                <a:schemeClr val="accent2"/>
              </a:solidFill>
            </a:endParaRPr>
          </a:p>
          <a:p>
            <a:pPr marL="0" indent="0"/>
            <a:endParaRPr lang="en-US" sz="1300" b="1" dirty="0">
              <a:solidFill>
                <a:schemeClr val="accent2"/>
              </a:solidFill>
            </a:endParaRPr>
          </a:p>
        </p:txBody>
      </p:sp>
      <p:sp>
        <p:nvSpPr>
          <p:cNvPr id="12" name="Google Shape;327;p23">
            <a:extLst>
              <a:ext uri="{FF2B5EF4-FFF2-40B4-BE49-F238E27FC236}">
                <a16:creationId xmlns:a16="http://schemas.microsoft.com/office/drawing/2014/main" id="{BC520A67-680A-EA4D-8931-F0C797E9614E}"/>
              </a:ext>
            </a:extLst>
          </p:cNvPr>
          <p:cNvSpPr txBox="1">
            <a:spLocks/>
          </p:cNvSpPr>
          <p:nvPr/>
        </p:nvSpPr>
        <p:spPr>
          <a:xfrm>
            <a:off x="4932362" y="1538270"/>
            <a:ext cx="3743325" cy="2708282"/>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80"/>
              </a:spcBef>
              <a:spcAft>
                <a:spcPts val="0"/>
              </a:spcAft>
              <a:buClr>
                <a:schemeClr val="dk2"/>
              </a:buClr>
              <a:buSzPts val="1400"/>
              <a:buFont typeface="Arial"/>
              <a:buNone/>
              <a:defRPr sz="1400" b="0" i="0" u="none" strike="noStrike" cap="none">
                <a:solidFill>
                  <a:schemeClr val="dk2"/>
                </a:solidFill>
                <a:latin typeface="Tahoma"/>
                <a:ea typeface="Tahoma"/>
                <a:cs typeface="Tahoma"/>
                <a:sym typeface="Tahoma"/>
              </a:defRPr>
            </a:lvl1pPr>
            <a:lvl2pPr marL="914400" marR="0" lvl="1" indent="-304800" algn="l" rtl="0">
              <a:lnSpc>
                <a:spcPct val="100000"/>
              </a:lnSpc>
              <a:spcBef>
                <a:spcPts val="400"/>
              </a:spcBef>
              <a:spcAft>
                <a:spcPts val="0"/>
              </a:spcAft>
              <a:buClr>
                <a:schemeClr val="lt1"/>
              </a:buClr>
              <a:buSzPts val="1200"/>
              <a:buFont typeface="Arial"/>
              <a:buChar char="•"/>
              <a:defRPr sz="1200" b="0" i="0" u="none" strike="noStrike" cap="none">
                <a:solidFill>
                  <a:schemeClr val="dk2"/>
                </a:solidFill>
                <a:latin typeface="Tahoma"/>
                <a:ea typeface="Tahoma"/>
                <a:cs typeface="Tahoma"/>
                <a:sym typeface="Tahoma"/>
              </a:defRPr>
            </a:lvl2pPr>
            <a:lvl3pPr marL="1371600" marR="0" lvl="2" indent="-304800" algn="l" rtl="0">
              <a:lnSpc>
                <a:spcPct val="100000"/>
              </a:lnSpc>
              <a:spcBef>
                <a:spcPts val="400"/>
              </a:spcBef>
              <a:spcAft>
                <a:spcPts val="0"/>
              </a:spcAft>
              <a:buClr>
                <a:schemeClr val="lt1"/>
              </a:buClr>
              <a:buSzPts val="1200"/>
              <a:buFont typeface="Arial"/>
              <a:buChar char="•"/>
              <a:defRPr sz="1200" b="0" i="0" u="none" strike="noStrike" cap="none">
                <a:solidFill>
                  <a:schemeClr val="dk2"/>
                </a:solidFill>
                <a:latin typeface="Tahoma"/>
                <a:ea typeface="Tahoma"/>
                <a:cs typeface="Tahoma"/>
                <a:sym typeface="Tahoma"/>
              </a:defRPr>
            </a:lvl3pPr>
            <a:lvl4pPr marL="1828800" marR="0" lvl="3" indent="-292100" algn="l" rtl="0">
              <a:lnSpc>
                <a:spcPct val="100000"/>
              </a:lnSpc>
              <a:spcBef>
                <a:spcPts val="400"/>
              </a:spcBef>
              <a:spcAft>
                <a:spcPts val="0"/>
              </a:spcAft>
              <a:buClr>
                <a:schemeClr val="dk2"/>
              </a:buClr>
              <a:buSzPts val="1000"/>
              <a:buFont typeface="Arial"/>
              <a:buChar char="–"/>
              <a:defRPr sz="1000" b="0" i="0" u="none" strike="noStrike" cap="none">
                <a:solidFill>
                  <a:schemeClr val="dk2"/>
                </a:solidFill>
                <a:latin typeface="Tahoma"/>
                <a:ea typeface="Tahoma"/>
                <a:cs typeface="Tahoma"/>
                <a:sym typeface="Tahoma"/>
              </a:defRPr>
            </a:lvl4pPr>
            <a:lvl5pPr marL="2286000" marR="0" lvl="4" indent="-355600" algn="l" rtl="0">
              <a:lnSpc>
                <a:spcPct val="100000"/>
              </a:lnSpc>
              <a:spcBef>
                <a:spcPts val="400"/>
              </a:spcBef>
              <a:spcAft>
                <a:spcPts val="0"/>
              </a:spcAft>
              <a:buClr>
                <a:schemeClr val="dk2"/>
              </a:buClr>
              <a:buSzPts val="2000"/>
              <a:buFont typeface="Arial"/>
              <a:buChar char="»"/>
              <a:defRPr sz="2000" b="0" i="0" u="none" strike="noStrike" cap="none">
                <a:solidFill>
                  <a:schemeClr val="dk1"/>
                </a:solidFill>
                <a:latin typeface="Tahoma"/>
                <a:ea typeface="Tahoma"/>
                <a:cs typeface="Tahoma"/>
                <a:sym typeface="Tahom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pPr marL="312738" indent="-312738">
              <a:lnSpc>
                <a:spcPct val="115000"/>
              </a:lnSpc>
              <a:spcBef>
                <a:spcPts val="0"/>
              </a:spcBef>
              <a:spcAft>
                <a:spcPts val="600"/>
              </a:spcAft>
              <a:buClr>
                <a:srgbClr val="003DA5"/>
              </a:buClr>
              <a:buFont typeface="Arial" pitchFamily="34" charset="0"/>
              <a:buChar char="•"/>
            </a:pPr>
            <a:r>
              <a:rPr lang="en-US" sz="1300">
                <a:solidFill>
                  <a:srgbClr val="003DA5"/>
                </a:solidFill>
              </a:rPr>
              <a:t>Identify </a:t>
            </a:r>
            <a:r>
              <a:rPr lang="en-US" sz="1300" b="1" dirty="0">
                <a:solidFill>
                  <a:srgbClr val="003DA5"/>
                </a:solidFill>
              </a:rPr>
              <a:t>potential markets for applicants</a:t>
            </a:r>
            <a:r>
              <a:rPr lang="en-US" sz="1300" dirty="0">
                <a:solidFill>
                  <a:srgbClr val="003DA5"/>
                </a:solidFill>
              </a:rPr>
              <a:t> to the MIT Global Inclusive Innovation Challenge (IIC)</a:t>
            </a:r>
          </a:p>
          <a:p>
            <a:pPr marL="317500" indent="-317500">
              <a:lnSpc>
                <a:spcPct val="115000"/>
              </a:lnSpc>
              <a:spcBef>
                <a:spcPts val="0"/>
              </a:spcBef>
              <a:spcAft>
                <a:spcPts val="600"/>
              </a:spcAft>
              <a:buClr>
                <a:srgbClr val="003DA5"/>
              </a:buClr>
              <a:buFont typeface="Arial" pitchFamily="34" charset="0"/>
              <a:buChar char="•"/>
            </a:pPr>
            <a:r>
              <a:rPr lang="en-US" sz="1300" dirty="0">
                <a:solidFill>
                  <a:srgbClr val="003DA5"/>
                </a:solidFill>
              </a:rPr>
              <a:t>Identify countries that would benefit from </a:t>
            </a:r>
            <a:r>
              <a:rPr lang="en-US" sz="1300" b="1" dirty="0">
                <a:solidFill>
                  <a:srgbClr val="003DA5"/>
                </a:solidFill>
              </a:rPr>
              <a:t>incentivizing inclusive innovation</a:t>
            </a:r>
            <a:r>
              <a:rPr lang="en-US" sz="1300" dirty="0">
                <a:solidFill>
                  <a:srgbClr val="003DA5"/>
                </a:solidFill>
              </a:rPr>
              <a:t> (through targeted outreach by the IIC, other international efforts, local governments, etc.) </a:t>
            </a:r>
          </a:p>
          <a:p>
            <a:pPr marL="0" indent="0">
              <a:spcBef>
                <a:spcPts val="0"/>
              </a:spcBef>
              <a:spcAft>
                <a:spcPts val="600"/>
              </a:spcAft>
            </a:pPr>
            <a:endParaRPr lang="en-US" sz="1300" dirty="0"/>
          </a:p>
          <a:p>
            <a:pPr marL="0" indent="0">
              <a:spcBef>
                <a:spcPts val="0"/>
              </a:spcBef>
              <a:spcAft>
                <a:spcPts val="600"/>
              </a:spcAft>
            </a:pPr>
            <a:endParaRPr lang="en-US"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405"/>
            <a:ext cx="8229600" cy="706057"/>
          </a:xfrm>
        </p:spPr>
        <p:txBody>
          <a:bodyPr/>
          <a:lstStyle/>
          <a:p>
            <a:r>
              <a:rPr lang="en-CA"/>
              <a:t>Questions?</a:t>
            </a:r>
          </a:p>
        </p:txBody>
      </p:sp>
      <p:pic>
        <p:nvPicPr>
          <p:cNvPr id="3" name="Picture 2" descr="Bulbs_TOP_SML.png"/>
          <p:cNvPicPr>
            <a:picLocks noChangeAspect="1"/>
          </p:cNvPicPr>
          <p:nvPr/>
        </p:nvPicPr>
        <p:blipFill>
          <a:blip r:embed="rId2" cstate="print"/>
          <a:stretch>
            <a:fillRect/>
          </a:stretch>
        </p:blipFill>
        <p:spPr>
          <a:xfrm>
            <a:off x="6570863" y="-2"/>
            <a:ext cx="2565014" cy="1282507"/>
          </a:xfrm>
          <a:prstGeom prst="rect">
            <a:avLst/>
          </a:prstGeom>
        </p:spPr>
      </p:pic>
      <p:pic>
        <p:nvPicPr>
          <p:cNvPr id="4" name="Picture 3" descr="MaRS_SPHERES_DIMENSIONAL_RGB_Blue_Bottom.png">
            <a:extLst>
              <a:ext uri="{FF2B5EF4-FFF2-40B4-BE49-F238E27FC236}">
                <a16:creationId xmlns:a16="http://schemas.microsoft.com/office/drawing/2014/main" id="{92C00B20-578C-1D4A-9DDE-264F9B77A584}"/>
              </a:ext>
            </a:extLst>
          </p:cNvPr>
          <p:cNvPicPr>
            <a:picLocks noChangeAspect="1"/>
          </p:cNvPicPr>
          <p:nvPr/>
        </p:nvPicPr>
        <p:blipFill>
          <a:blip r:embed="rId3" cstate="print"/>
          <a:stretch>
            <a:fillRect/>
          </a:stretch>
        </p:blipFill>
        <p:spPr>
          <a:xfrm>
            <a:off x="6562726" y="1281114"/>
            <a:ext cx="2581274" cy="1290636"/>
          </a:xfrm>
          <a:prstGeom prst="rect">
            <a:avLst/>
          </a:prstGeom>
        </p:spPr>
      </p:pic>
      <p:pic>
        <p:nvPicPr>
          <p:cNvPr id="5" name="Picture 4" descr="MaRS_SPHERES_DIMENSIONAL_RGB_Blue_Bottom.png">
            <a:extLst>
              <a:ext uri="{FF2B5EF4-FFF2-40B4-BE49-F238E27FC236}">
                <a16:creationId xmlns:a16="http://schemas.microsoft.com/office/drawing/2014/main" id="{08401367-9F41-A747-9B79-E393121664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H="1">
            <a:off x="6562726" y="3871119"/>
            <a:ext cx="2581274" cy="1290637"/>
          </a:xfrm>
          <a:prstGeom prst="rect">
            <a:avLst/>
          </a:prstGeom>
        </p:spPr>
      </p:pic>
      <p:pic>
        <p:nvPicPr>
          <p:cNvPr id="7" name="Picture 6" descr="wires_BOTTOM.png"/>
          <p:cNvPicPr>
            <a:picLocks noChangeAspect="1"/>
          </p:cNvPicPr>
          <p:nvPr/>
        </p:nvPicPr>
        <p:blipFill>
          <a:blip r:embed="rId5" cstate="print"/>
          <a:stretch>
            <a:fillRect/>
          </a:stretch>
        </p:blipFill>
        <p:spPr>
          <a:xfrm>
            <a:off x="6561378" y="2569496"/>
            <a:ext cx="2582622" cy="1292651"/>
          </a:xfrm>
          <a:prstGeom prst="rect">
            <a:avLst/>
          </a:prstGeom>
        </p:spPr>
      </p:pic>
      <p:sp>
        <p:nvSpPr>
          <p:cNvPr id="8"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t>An evaluation of regional dem</a:t>
            </a:r>
            <a:r>
              <a:rPr lang="en-CA">
                <a:solidFill>
                  <a:schemeClr val="bg1"/>
                </a:solidFill>
              </a:rPr>
              <a:t>and &amp; supply for inclusive innovation</a:t>
            </a:r>
          </a:p>
        </p:txBody>
      </p:sp>
      <p:sp>
        <p:nvSpPr>
          <p:cNvPr id="9"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20</a:t>
            </a:fld>
            <a:endParaRPr lang="en-CA">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halfV_mars exterior1.jpg"/>
          <p:cNvPicPr>
            <a:picLocks noChangeAspect="1"/>
          </p:cNvPicPr>
          <p:nvPr/>
        </p:nvPicPr>
        <p:blipFill>
          <a:blip r:embed="rId2"/>
          <a:stretch>
            <a:fillRect/>
          </a:stretch>
        </p:blipFill>
        <p:spPr>
          <a:xfrm>
            <a:off x="0" y="0"/>
            <a:ext cx="4574109" cy="5143500"/>
          </a:xfrm>
          <a:prstGeom prst="rect">
            <a:avLst/>
          </a:prstGeom>
        </p:spPr>
      </p:pic>
      <p:sp>
        <p:nvSpPr>
          <p:cNvPr id="29" name="Rectangle 28"/>
          <p:cNvSpPr/>
          <p:nvPr/>
        </p:nvSpPr>
        <p:spPr>
          <a:xfrm>
            <a:off x="4568446" y="0"/>
            <a:ext cx="4575554" cy="5143500"/>
          </a:xfrm>
          <a:prstGeom prst="rect">
            <a:avLst/>
          </a:prstGeom>
          <a:solidFill>
            <a:srgbClr val="003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a:endParaRPr>
          </a:p>
        </p:txBody>
      </p:sp>
      <p:pic>
        <p:nvPicPr>
          <p:cNvPr id="30" name="Picture 29" descr="MaRS_Logo_RGB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977" y="1504950"/>
            <a:ext cx="2133600" cy="2133600"/>
          </a:xfrm>
          <a:prstGeom prst="rect">
            <a:avLst/>
          </a:prstGeom>
        </p:spPr>
      </p:pic>
      <p:sp>
        <p:nvSpPr>
          <p:cNvPr id="31" name="TextBox 30"/>
          <p:cNvSpPr txBox="1"/>
          <p:nvPr/>
        </p:nvSpPr>
        <p:spPr>
          <a:xfrm>
            <a:off x="5313391" y="1140359"/>
            <a:ext cx="1581058" cy="1135353"/>
          </a:xfrm>
          <a:prstGeom prst="rect">
            <a:avLst/>
          </a:prstGeom>
          <a:noFill/>
        </p:spPr>
        <p:txBody>
          <a:bodyPr wrap="square" lIns="0" rIns="0" rtlCol="0">
            <a:spAutoFit/>
          </a:bodyPr>
          <a:lstStyle/>
          <a:p>
            <a:pPr>
              <a:lnSpc>
                <a:spcPts val="4000"/>
              </a:lnSpc>
            </a:pPr>
            <a:r>
              <a:rPr lang="en-US" sz="4000" b="0" i="0" dirty="0">
                <a:solidFill>
                  <a:srgbClr val="FFFFFF"/>
                </a:solidFill>
                <a:latin typeface="Tahoma"/>
                <a:cs typeface="Tahoma"/>
              </a:rPr>
              <a:t>Thank You</a:t>
            </a:r>
          </a:p>
        </p:txBody>
      </p:sp>
      <p:sp>
        <p:nvSpPr>
          <p:cNvPr id="32" name="TextBox 31"/>
          <p:cNvSpPr txBox="1"/>
          <p:nvPr/>
        </p:nvSpPr>
        <p:spPr>
          <a:xfrm>
            <a:off x="5313390" y="2506993"/>
            <a:ext cx="3222594" cy="1354217"/>
          </a:xfrm>
          <a:prstGeom prst="rect">
            <a:avLst/>
          </a:prstGeom>
          <a:noFill/>
        </p:spPr>
        <p:txBody>
          <a:bodyPr wrap="square" lIns="0" rIns="0" rtlCol="0">
            <a:spAutoFit/>
          </a:bodyPr>
          <a:lstStyle/>
          <a:p>
            <a:r>
              <a:rPr lang="en-US" sz="1600">
                <a:solidFill>
                  <a:schemeClr val="bg1"/>
                </a:solidFill>
              </a:rPr>
              <a:t>Asa Motha-Pollock </a:t>
            </a:r>
          </a:p>
          <a:p>
            <a:r>
              <a:rPr lang="en-US" sz="1600">
                <a:solidFill>
                  <a:schemeClr val="bg1"/>
                </a:solidFill>
              </a:rPr>
              <a:t>amothapollock@marsdd.com</a:t>
            </a:r>
          </a:p>
          <a:p>
            <a:endParaRPr lang="en-US" sz="1600">
              <a:solidFill>
                <a:schemeClr val="bg1"/>
              </a:solidFill>
            </a:endParaRPr>
          </a:p>
          <a:p>
            <a:r>
              <a:rPr lang="en-US" sz="1600">
                <a:solidFill>
                  <a:schemeClr val="bg1"/>
                </a:solidFill>
              </a:rPr>
              <a:t>Upeksha Amarasinghe</a:t>
            </a:r>
          </a:p>
          <a:p>
            <a:r>
              <a:rPr lang="en-US" sz="1600">
                <a:solidFill>
                  <a:schemeClr val="bg1"/>
                </a:solidFill>
              </a:rPr>
              <a:t>uamarasinghe@marsdd.com</a:t>
            </a:r>
            <a:endParaRPr lang="en-US" sz="16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web.jp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568446" y="0"/>
            <a:ext cx="4575554" cy="5143500"/>
          </a:xfrm>
          <a:prstGeom prst="rect">
            <a:avLst/>
          </a:prstGeom>
        </p:spPr>
      </p:pic>
      <p:pic>
        <p:nvPicPr>
          <p:cNvPr id="13" name="Picture 12" descr="circle_stairs_TO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68446" y="2838213"/>
            <a:ext cx="4575554" cy="2307132"/>
          </a:xfrm>
          <a:prstGeom prst="rect">
            <a:avLst/>
          </a:prstGeom>
        </p:spPr>
      </p:pic>
      <p:sp>
        <p:nvSpPr>
          <p:cNvPr id="10" name="Title 9"/>
          <p:cNvSpPr>
            <a:spLocks noGrp="1"/>
          </p:cNvSpPr>
          <p:nvPr>
            <p:ph type="title"/>
          </p:nvPr>
        </p:nvSpPr>
        <p:spPr>
          <a:xfrm>
            <a:off x="457200" y="471489"/>
            <a:ext cx="3400420" cy="2100262"/>
          </a:xfrm>
        </p:spPr>
        <p:txBody>
          <a:bodyPr>
            <a:normAutofit/>
          </a:bodyPr>
          <a:lstStyle/>
          <a:p>
            <a:r>
              <a:rPr lang="en-CA" sz="2800"/>
              <a:t>Measuring Demand for Inclusive Inovation</a:t>
            </a:r>
          </a:p>
        </p:txBody>
      </p:sp>
      <p:sp>
        <p:nvSpPr>
          <p:cNvPr id="7" name="Slide Number Placeholder 5"/>
          <p:cNvSpPr>
            <a:spLocks noGrp="1"/>
          </p:cNvSpPr>
          <p:nvPr>
            <p:ph type="sldNum" sz="quarter" idx="12"/>
          </p:nvPr>
        </p:nvSpPr>
        <p:spPr>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3</a:t>
            </a:fld>
            <a:endParaRPr lang="en-CA">
              <a:solidFill>
                <a:schemeClr val="bg1"/>
              </a:solidFill>
            </a:endParaRPr>
          </a:p>
        </p:txBody>
      </p:sp>
      <p:sp>
        <p:nvSpPr>
          <p:cNvPr id="11" name="TextBox 10"/>
          <p:cNvSpPr txBox="1"/>
          <p:nvPr/>
        </p:nvSpPr>
        <p:spPr>
          <a:xfrm>
            <a:off x="468314" y="2571750"/>
            <a:ext cx="3743324" cy="830997"/>
          </a:xfrm>
          <a:prstGeom prst="rect">
            <a:avLst/>
          </a:prstGeom>
          <a:noFill/>
        </p:spPr>
        <p:txBody>
          <a:bodyPr wrap="square" lIns="0" rtlCol="0">
            <a:spAutoFit/>
          </a:bodyPr>
          <a:lstStyle/>
          <a:p>
            <a:r>
              <a:rPr lang="en-CA" sz="2400">
                <a:solidFill>
                  <a:schemeClr val="accent1"/>
                </a:solidFill>
              </a:rPr>
              <a:t>Case study: </a:t>
            </a:r>
            <a:br>
              <a:rPr lang="en-CA" sz="2400">
                <a:solidFill>
                  <a:schemeClr val="accent1"/>
                </a:solidFill>
              </a:rPr>
            </a:br>
            <a:r>
              <a:rPr lang="en-CA" sz="2400">
                <a:solidFill>
                  <a:schemeClr val="accent1"/>
                </a:solidFill>
              </a:rPr>
              <a:t>Financial Inclusion</a:t>
            </a:r>
          </a:p>
        </p:txBody>
      </p:sp>
      <p:sp>
        <p:nvSpPr>
          <p:cNvPr id="14"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357171"/>
            <a:ext cx="8218489" cy="1000133"/>
          </a:xfrm>
        </p:spPr>
        <p:txBody>
          <a:bodyPr>
            <a:normAutofit/>
          </a:bodyPr>
          <a:lstStyle/>
          <a:p>
            <a:pPr lvl="0"/>
            <a:r>
              <a:rPr lang="en-CA" sz="2350">
                <a:solidFill>
                  <a:srgbClr val="003DA5"/>
                </a:solidFill>
              </a:rPr>
              <a:t>How do you measure demand for inclusive innovation?</a:t>
            </a:r>
            <a:endParaRPr lang="en-CA" sz="2350"/>
          </a:p>
        </p:txBody>
      </p:sp>
      <p:sp>
        <p:nvSpPr>
          <p:cNvPr id="5" name="Content Placeholder 4"/>
          <p:cNvSpPr>
            <a:spLocks noGrp="1"/>
          </p:cNvSpPr>
          <p:nvPr>
            <p:ph idx="1"/>
          </p:nvPr>
        </p:nvSpPr>
        <p:spPr>
          <a:xfrm>
            <a:off x="457199" y="1000114"/>
            <a:ext cx="8218489" cy="2324106"/>
          </a:xfrm>
        </p:spPr>
        <p:txBody>
          <a:bodyPr>
            <a:normAutofit/>
          </a:bodyPr>
          <a:lstStyle/>
          <a:p>
            <a:pPr marL="317500" indent="-317500">
              <a:lnSpc>
                <a:spcPct val="110000"/>
              </a:lnSpc>
              <a:spcBef>
                <a:spcPts val="0"/>
              </a:spcBef>
              <a:spcAft>
                <a:spcPts val="600"/>
              </a:spcAft>
              <a:buClr>
                <a:srgbClr val="003DA5"/>
              </a:buClr>
              <a:buSzPts val="1400"/>
            </a:pPr>
            <a:r>
              <a:rPr lang="en-CA" sz="1400">
                <a:solidFill>
                  <a:srgbClr val="003DA5"/>
                </a:solidFill>
              </a:rPr>
              <a:t>We </a:t>
            </a:r>
            <a:r>
              <a:rPr lang="en-CA" sz="1400" b="1">
                <a:solidFill>
                  <a:srgbClr val="003DA5"/>
                </a:solidFill>
              </a:rPr>
              <a:t>rank countries around the world</a:t>
            </a:r>
            <a:r>
              <a:rPr lang="en-CA" sz="1400">
                <a:solidFill>
                  <a:srgbClr val="003DA5"/>
                </a:solidFill>
              </a:rPr>
              <a:t> using scores for Financial Inclusion, Technology Access, Income Growth and Job Creation, and Skills Development and Opportunity Matching to identify low scoring regions, where demand for inclusive innovation is high.</a:t>
            </a:r>
          </a:p>
          <a:p>
            <a:pPr marL="317500" indent="-317500">
              <a:lnSpc>
                <a:spcPct val="110000"/>
              </a:lnSpc>
              <a:spcBef>
                <a:spcPts val="0"/>
              </a:spcBef>
              <a:buClr>
                <a:srgbClr val="003DA5"/>
              </a:buClr>
              <a:buSzPts val="1400"/>
            </a:pPr>
            <a:r>
              <a:rPr lang="en-CA" sz="1400">
                <a:solidFill>
                  <a:srgbClr val="003DA5"/>
                </a:solidFill>
              </a:rPr>
              <a:t>We </a:t>
            </a:r>
            <a:r>
              <a:rPr lang="en-CA" sz="1400" b="1">
                <a:solidFill>
                  <a:srgbClr val="003DA5"/>
                </a:solidFill>
              </a:rPr>
              <a:t>develop the scores</a:t>
            </a:r>
            <a:r>
              <a:rPr lang="en-CA" sz="1400">
                <a:solidFill>
                  <a:srgbClr val="003DA5"/>
                </a:solidFill>
              </a:rPr>
              <a:t> by applying data from international organizations (World Bank, International Labor Organization, World Economic Forum, OECD) to established frameworks.</a:t>
            </a:r>
          </a:p>
          <a:p>
            <a:pPr marL="139700" lvl="0" indent="0">
              <a:lnSpc>
                <a:spcPct val="110000"/>
              </a:lnSpc>
              <a:spcBef>
                <a:spcPts val="0"/>
              </a:spcBef>
              <a:buClr>
                <a:srgbClr val="003DA5"/>
              </a:buClr>
              <a:buSzPts val="1400"/>
            </a:pPr>
            <a:endParaRPr lang="en-CA" sz="1400">
              <a:solidFill>
                <a:srgbClr val="003DA5"/>
              </a:solidFill>
            </a:endParaRPr>
          </a:p>
          <a:p>
            <a:pPr marL="0" lvl="0" indent="0">
              <a:lnSpc>
                <a:spcPct val="110000"/>
              </a:lnSpc>
              <a:spcBef>
                <a:spcPts val="0"/>
              </a:spcBef>
              <a:buClr>
                <a:srgbClr val="003DA5"/>
              </a:buClr>
              <a:buSzPts val="1400"/>
              <a:buNone/>
            </a:pPr>
            <a:r>
              <a:rPr lang="en-CA" sz="1400" b="1">
                <a:solidFill>
                  <a:srgbClr val="003DA5"/>
                </a:solidFill>
              </a:rPr>
              <a:t>Example: </a:t>
            </a:r>
            <a:r>
              <a:rPr lang="en-CA" sz="1400">
                <a:solidFill>
                  <a:srgbClr val="003DA5"/>
                </a:solidFill>
              </a:rPr>
              <a:t>measuring</a:t>
            </a:r>
            <a:r>
              <a:rPr lang="en-CA" sz="1400" b="1">
                <a:solidFill>
                  <a:srgbClr val="003DA5"/>
                </a:solidFill>
              </a:rPr>
              <a:t> </a:t>
            </a:r>
            <a:r>
              <a:rPr lang="en-CA" sz="1400" u="sng">
                <a:solidFill>
                  <a:srgbClr val="003DA5"/>
                </a:solidFill>
              </a:rPr>
              <a:t>financial inclusion</a:t>
            </a:r>
            <a:r>
              <a:rPr lang="en-CA" sz="1400">
                <a:solidFill>
                  <a:srgbClr val="003DA5"/>
                </a:solidFill>
              </a:rPr>
              <a:t> using the</a:t>
            </a:r>
            <a:r>
              <a:rPr lang="en-CA" sz="1400" b="1">
                <a:solidFill>
                  <a:srgbClr val="003DA5"/>
                </a:solidFill>
              </a:rPr>
              <a:t> </a:t>
            </a:r>
            <a:r>
              <a:rPr lang="en-CA" sz="1400">
                <a:solidFill>
                  <a:srgbClr val="003DA5"/>
                </a:solidFill>
              </a:rPr>
              <a:t>G20 financial inclusion indicators framework</a:t>
            </a:r>
          </a:p>
        </p:txBody>
      </p:sp>
      <p:sp>
        <p:nvSpPr>
          <p:cNvPr id="7" name="Slide Number Placeholder 5"/>
          <p:cNvSpPr>
            <a:spLocks noGrp="1"/>
          </p:cNvSpPr>
          <p:nvPr>
            <p:ph type="sldNum" sz="quarter" idx="4294967295"/>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4</a:t>
            </a:fld>
            <a:endParaRPr lang="en-CA">
              <a:solidFill>
                <a:schemeClr val="bg1"/>
              </a:solidFill>
            </a:endParaRPr>
          </a:p>
        </p:txBody>
      </p:sp>
      <p:grpSp>
        <p:nvGrpSpPr>
          <p:cNvPr id="15" name="Group 14"/>
          <p:cNvGrpSpPr/>
          <p:nvPr/>
        </p:nvGrpSpPr>
        <p:grpSpPr>
          <a:xfrm>
            <a:off x="468312" y="3143254"/>
            <a:ext cx="8207376" cy="1029868"/>
            <a:chOff x="468312" y="2936642"/>
            <a:chExt cx="8207376" cy="1029868"/>
          </a:xfrm>
        </p:grpSpPr>
        <p:sp>
          <p:nvSpPr>
            <p:cNvPr id="8" name="Google Shape;337;p24"/>
            <p:cNvSpPr/>
            <p:nvPr/>
          </p:nvSpPr>
          <p:spPr>
            <a:xfrm>
              <a:off x="5708517" y="2936642"/>
              <a:ext cx="2967171" cy="428627"/>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accent1"/>
                  </a:solidFill>
                  <a:latin typeface="Tahoma" pitchFamily="34" charset="0"/>
                  <a:ea typeface="Tahoma" pitchFamily="34" charset="0"/>
                  <a:cs typeface="Tahoma" pitchFamily="34" charset="0"/>
                  <a:sym typeface="Roboto"/>
                </a:rPr>
                <a:t>Financial Inclusion Score</a:t>
              </a:r>
              <a:endParaRPr sz="1100" b="1" dirty="0">
                <a:solidFill>
                  <a:schemeClr val="accent1"/>
                </a:solidFill>
                <a:latin typeface="Tahoma" pitchFamily="34" charset="0"/>
                <a:ea typeface="Tahoma" pitchFamily="34" charset="0"/>
                <a:cs typeface="Tahoma" pitchFamily="34" charset="0"/>
                <a:sym typeface="Roboto"/>
              </a:endParaRPr>
            </a:p>
          </p:txBody>
        </p:sp>
        <p:grpSp>
          <p:nvGrpSpPr>
            <p:cNvPr id="9" name="Google Shape;338;p24"/>
            <p:cNvGrpSpPr/>
            <p:nvPr/>
          </p:nvGrpSpPr>
          <p:grpSpPr>
            <a:xfrm>
              <a:off x="468312" y="2936642"/>
              <a:ext cx="3154787" cy="1029868"/>
              <a:chOff x="458463" y="1056725"/>
              <a:chExt cx="3088436" cy="1607416"/>
            </a:xfrm>
          </p:grpSpPr>
          <p:sp>
            <p:nvSpPr>
              <p:cNvPr id="10" name="Google Shape;339;p24"/>
              <p:cNvSpPr/>
              <p:nvPr/>
            </p:nvSpPr>
            <p:spPr>
              <a:xfrm>
                <a:off x="458463" y="1056725"/>
                <a:ext cx="3088436" cy="669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rgbClr val="FFFFFF"/>
                    </a:solidFill>
                    <a:latin typeface="Tahoma" pitchFamily="34" charset="0"/>
                    <a:ea typeface="Tahoma" pitchFamily="34" charset="0"/>
                    <a:cs typeface="Tahoma" pitchFamily="34" charset="0"/>
                    <a:sym typeface="Roboto"/>
                  </a:rPr>
                  <a:t>Underlying Factors </a:t>
                </a:r>
                <a:endParaRPr sz="1100" b="1" dirty="0">
                  <a:solidFill>
                    <a:srgbClr val="FFFFFF"/>
                  </a:solidFill>
                  <a:latin typeface="Tahoma" pitchFamily="34" charset="0"/>
                  <a:ea typeface="Tahoma" pitchFamily="34" charset="0"/>
                  <a:cs typeface="Tahoma" pitchFamily="34" charset="0"/>
                  <a:sym typeface="Roboto"/>
                </a:endParaRPr>
              </a:p>
            </p:txBody>
          </p:sp>
          <p:sp>
            <p:nvSpPr>
              <p:cNvPr id="11" name="Google Shape;340;p24"/>
              <p:cNvSpPr txBox="1"/>
              <p:nvPr/>
            </p:nvSpPr>
            <p:spPr>
              <a:xfrm>
                <a:off x="458464" y="1725727"/>
                <a:ext cx="2618668" cy="938414"/>
              </a:xfrm>
              <a:prstGeom prst="rect">
                <a:avLst/>
              </a:prstGeom>
              <a:noFill/>
              <a:ln>
                <a:noFill/>
              </a:ln>
            </p:spPr>
            <p:txBody>
              <a:bodyPr spcFirstLastPara="1" wrap="square" lIns="91425" tIns="91425" rIns="91425" bIns="91425" anchor="t" anchorCtr="0">
                <a:noAutofit/>
              </a:bodyPr>
              <a:lstStyle/>
              <a:p>
                <a:pPr lvl="0">
                  <a:lnSpc>
                    <a:spcPct val="115000"/>
                  </a:lnSpc>
                </a:pPr>
                <a:r>
                  <a:rPr lang="en-US" sz="1000" dirty="0">
                    <a:solidFill>
                      <a:schemeClr val="accent1"/>
                    </a:solidFill>
                    <a:latin typeface="Tahoma" pitchFamily="34" charset="0"/>
                    <a:ea typeface="Tahoma" pitchFamily="34" charset="0"/>
                    <a:cs typeface="Tahoma" pitchFamily="34" charset="0"/>
                    <a:sym typeface="Roboto"/>
                  </a:rPr>
                  <a:t>(e.g. ATMs per 100,000 people, percentage of population with bank account)</a:t>
                </a:r>
                <a:endParaRPr sz="1000" dirty="0">
                  <a:solidFill>
                    <a:schemeClr val="accent1"/>
                  </a:solidFill>
                  <a:latin typeface="Tahoma" pitchFamily="34" charset="0"/>
                  <a:ea typeface="Tahoma" pitchFamily="34" charset="0"/>
                  <a:cs typeface="Tahoma" pitchFamily="34" charset="0"/>
                  <a:sym typeface="Roboto"/>
                </a:endParaRPr>
              </a:p>
            </p:txBody>
          </p:sp>
        </p:grpSp>
        <p:grpSp>
          <p:nvGrpSpPr>
            <p:cNvPr id="12" name="Google Shape;341;p24"/>
            <p:cNvGrpSpPr/>
            <p:nvPr/>
          </p:nvGrpSpPr>
          <p:grpSpPr>
            <a:xfrm>
              <a:off x="3143240" y="2936642"/>
              <a:ext cx="2928958" cy="977035"/>
              <a:chOff x="3067040" y="1068117"/>
              <a:chExt cx="2928958" cy="1524955"/>
            </a:xfrm>
          </p:grpSpPr>
          <p:sp>
            <p:nvSpPr>
              <p:cNvPr id="13" name="Google Shape;342;p24"/>
              <p:cNvSpPr/>
              <p:nvPr/>
            </p:nvSpPr>
            <p:spPr>
              <a:xfrm>
                <a:off x="3067040" y="1068117"/>
                <a:ext cx="2928958" cy="6690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rgbClr val="FFFFFF"/>
                    </a:solidFill>
                    <a:latin typeface="Tahoma" pitchFamily="34" charset="0"/>
                    <a:ea typeface="Tahoma" pitchFamily="34" charset="0"/>
                    <a:cs typeface="Tahoma" pitchFamily="34" charset="0"/>
                    <a:sym typeface="Roboto"/>
                  </a:rPr>
                  <a:t>Dimension Scores</a:t>
                </a:r>
                <a:endParaRPr sz="1100" b="1">
                  <a:solidFill>
                    <a:srgbClr val="FFFFFF"/>
                  </a:solidFill>
                  <a:latin typeface="Tahoma" pitchFamily="34" charset="0"/>
                  <a:ea typeface="Tahoma" pitchFamily="34" charset="0"/>
                  <a:cs typeface="Tahoma" pitchFamily="34" charset="0"/>
                  <a:sym typeface="Roboto"/>
                </a:endParaRPr>
              </a:p>
            </p:txBody>
          </p:sp>
          <p:sp>
            <p:nvSpPr>
              <p:cNvPr id="14" name="Google Shape;343;p24"/>
              <p:cNvSpPr txBox="1"/>
              <p:nvPr/>
            </p:nvSpPr>
            <p:spPr>
              <a:xfrm>
                <a:off x="3660990" y="1737119"/>
                <a:ext cx="2236200" cy="855953"/>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Arial" pitchFamily="34" charset="0"/>
                  <a:buChar char="•"/>
                </a:pPr>
                <a:r>
                  <a:rPr lang="en-US" sz="1000">
                    <a:solidFill>
                      <a:schemeClr val="accent1"/>
                    </a:solidFill>
                    <a:latin typeface="Tahoma" pitchFamily="34" charset="0"/>
                    <a:ea typeface="Tahoma" pitchFamily="34" charset="0"/>
                    <a:cs typeface="Tahoma" pitchFamily="34" charset="0"/>
                    <a:sym typeface="Roboto"/>
                  </a:rPr>
                  <a:t>Access</a:t>
                </a:r>
                <a:endParaRPr sz="1000">
                  <a:solidFill>
                    <a:schemeClr val="accent1"/>
                  </a:solidFill>
                  <a:latin typeface="Tahoma" pitchFamily="34" charset="0"/>
                  <a:ea typeface="Tahoma" pitchFamily="34" charset="0"/>
                  <a:cs typeface="Tahoma" pitchFamily="34" charset="0"/>
                  <a:sym typeface="Roboto"/>
                </a:endParaRPr>
              </a:p>
              <a:p>
                <a:pPr marL="457200" lvl="0" indent="-304800" algn="l" rtl="0">
                  <a:lnSpc>
                    <a:spcPct val="115000"/>
                  </a:lnSpc>
                  <a:spcBef>
                    <a:spcPts val="0"/>
                  </a:spcBef>
                  <a:spcAft>
                    <a:spcPts val="0"/>
                  </a:spcAft>
                  <a:buSzPts val="1200"/>
                  <a:buFont typeface="Arial" pitchFamily="34" charset="0"/>
                  <a:buChar char="•"/>
                </a:pPr>
                <a:r>
                  <a:rPr lang="en-US" sz="1000">
                    <a:solidFill>
                      <a:schemeClr val="accent1"/>
                    </a:solidFill>
                    <a:latin typeface="Tahoma" pitchFamily="34" charset="0"/>
                    <a:ea typeface="Tahoma" pitchFamily="34" charset="0"/>
                    <a:cs typeface="Tahoma" pitchFamily="34" charset="0"/>
                    <a:sym typeface="Roboto"/>
                  </a:rPr>
                  <a:t>Usage</a:t>
                </a:r>
                <a:endParaRPr sz="1000">
                  <a:solidFill>
                    <a:schemeClr val="accent1"/>
                  </a:solidFill>
                  <a:latin typeface="Tahoma" pitchFamily="34" charset="0"/>
                  <a:ea typeface="Tahoma" pitchFamily="34" charset="0"/>
                  <a:cs typeface="Tahoma" pitchFamily="34" charset="0"/>
                  <a:sym typeface="Roboto"/>
                </a:endParaRPr>
              </a:p>
              <a:p>
                <a:pPr marL="457200" lvl="0" indent="-304800" algn="l" rtl="0">
                  <a:lnSpc>
                    <a:spcPct val="115000"/>
                  </a:lnSpc>
                  <a:spcBef>
                    <a:spcPts val="0"/>
                  </a:spcBef>
                  <a:spcAft>
                    <a:spcPts val="0"/>
                  </a:spcAft>
                  <a:buSzPts val="1200"/>
                  <a:buFont typeface="Arial" pitchFamily="34" charset="0"/>
                  <a:buChar char="•"/>
                </a:pPr>
                <a:r>
                  <a:rPr lang="en-US" sz="1000">
                    <a:solidFill>
                      <a:schemeClr val="accent1"/>
                    </a:solidFill>
                    <a:latin typeface="Tahoma" pitchFamily="34" charset="0"/>
                    <a:ea typeface="Tahoma" pitchFamily="34" charset="0"/>
                    <a:cs typeface="Tahoma" pitchFamily="34" charset="0"/>
                    <a:sym typeface="Roboto"/>
                  </a:rPr>
                  <a:t>Quality</a:t>
                </a:r>
                <a:endParaRPr sz="1000">
                  <a:solidFill>
                    <a:schemeClr val="accent1"/>
                  </a:solidFill>
                  <a:latin typeface="Tahoma" pitchFamily="34" charset="0"/>
                  <a:ea typeface="Tahoma" pitchFamily="34" charset="0"/>
                  <a:cs typeface="Tahoma" pitchFamily="34" charset="0"/>
                  <a:sym typeface="Roboto"/>
                </a:endParaRPr>
              </a:p>
            </p:txBody>
          </p:sp>
        </p:grpSp>
      </p:grpSp>
      <p:sp>
        <p:nvSpPr>
          <p:cNvPr id="16" name="Footer Placeholder 4"/>
          <p:cNvSpPr>
            <a:spLocks noGrp="1"/>
          </p:cNvSpPr>
          <p:nvPr>
            <p:ph type="ftr" sz="quarter" idx="4294967295"/>
          </p:nvPr>
        </p:nvSpPr>
        <p:spPr>
          <a:xfrm>
            <a:off x="3124200" y="4668838"/>
            <a:ext cx="5162550" cy="274637"/>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4AD16A-2342-504C-A698-7145E0D777F1}"/>
              </a:ext>
            </a:extLst>
          </p:cNvPr>
          <p:cNvPicPr>
            <a:picLocks noChangeAspect="1"/>
          </p:cNvPicPr>
          <p:nvPr/>
        </p:nvPicPr>
        <p:blipFill>
          <a:blip r:embed="rId3"/>
          <a:srcRect l="3822" t="5556" r="5929" b="4166"/>
          <a:stretch>
            <a:fillRect/>
          </a:stretch>
        </p:blipFill>
        <p:spPr>
          <a:xfrm>
            <a:off x="2214547" y="128116"/>
            <a:ext cx="6461142" cy="4223222"/>
          </a:xfrm>
          <a:prstGeom prst="rect">
            <a:avLst/>
          </a:prstGeom>
        </p:spPr>
      </p:pic>
      <p:sp>
        <p:nvSpPr>
          <p:cNvPr id="5" name="Rectangle 4">
            <a:extLst>
              <a:ext uri="{FF2B5EF4-FFF2-40B4-BE49-F238E27FC236}">
                <a16:creationId xmlns:a16="http://schemas.microsoft.com/office/drawing/2014/main" id="{4B3991B7-965E-6945-9DEB-D8D7D807DF00}"/>
              </a:ext>
            </a:extLst>
          </p:cNvPr>
          <p:cNvSpPr/>
          <p:nvPr/>
        </p:nvSpPr>
        <p:spPr>
          <a:xfrm>
            <a:off x="543566" y="3051496"/>
            <a:ext cx="171150" cy="250329"/>
          </a:xfrm>
          <a:prstGeom prst="rect">
            <a:avLst/>
          </a:prstGeom>
          <a:solidFill>
            <a:srgbClr val="C6C6C6"/>
          </a:solidFill>
          <a:ln>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546C94-1A58-1E4E-B1EA-01B9312BA118}"/>
              </a:ext>
            </a:extLst>
          </p:cNvPr>
          <p:cNvSpPr txBox="1"/>
          <p:nvPr/>
        </p:nvSpPr>
        <p:spPr>
          <a:xfrm>
            <a:off x="357158" y="2757693"/>
            <a:ext cx="1056594" cy="230832"/>
          </a:xfrm>
          <a:prstGeom prst="rect">
            <a:avLst/>
          </a:prstGeom>
          <a:noFill/>
        </p:spPr>
        <p:txBody>
          <a:bodyPr wrap="square" rtlCol="0">
            <a:spAutoFit/>
          </a:bodyPr>
          <a:lstStyle/>
          <a:p>
            <a:r>
              <a:rPr lang="en-US" sz="900"/>
              <a:t>No Data</a:t>
            </a:r>
            <a:endParaRPr lang="en-US" sz="900" dirty="0"/>
          </a:p>
        </p:txBody>
      </p:sp>
      <p:sp>
        <p:nvSpPr>
          <p:cNvPr id="7" name="TextBox 6">
            <a:extLst>
              <a:ext uri="{FF2B5EF4-FFF2-40B4-BE49-F238E27FC236}">
                <a16:creationId xmlns:a16="http://schemas.microsoft.com/office/drawing/2014/main" id="{59D01C7B-6E33-F148-BF2B-CBA78D6A687B}"/>
              </a:ext>
            </a:extLst>
          </p:cNvPr>
          <p:cNvSpPr txBox="1"/>
          <p:nvPr/>
        </p:nvSpPr>
        <p:spPr>
          <a:xfrm>
            <a:off x="995898" y="2772008"/>
            <a:ext cx="1056594" cy="230832"/>
          </a:xfrm>
          <a:prstGeom prst="rect">
            <a:avLst/>
          </a:prstGeom>
          <a:noFill/>
        </p:spPr>
        <p:txBody>
          <a:bodyPr wrap="square" rtlCol="0">
            <a:spAutoFit/>
          </a:bodyPr>
          <a:lstStyle/>
          <a:p>
            <a:r>
              <a:rPr lang="en-US" sz="900" dirty="0"/>
              <a:t>0</a:t>
            </a:r>
          </a:p>
        </p:txBody>
      </p:sp>
      <p:sp>
        <p:nvSpPr>
          <p:cNvPr id="8" name="TextBox 7">
            <a:extLst>
              <a:ext uri="{FF2B5EF4-FFF2-40B4-BE49-F238E27FC236}">
                <a16:creationId xmlns:a16="http://schemas.microsoft.com/office/drawing/2014/main" id="{CF024BDD-495A-F14B-83E3-E74ADFB4A966}"/>
              </a:ext>
            </a:extLst>
          </p:cNvPr>
          <p:cNvSpPr txBox="1"/>
          <p:nvPr/>
        </p:nvSpPr>
        <p:spPr>
          <a:xfrm>
            <a:off x="2968482" y="2771297"/>
            <a:ext cx="424613" cy="230832"/>
          </a:xfrm>
          <a:prstGeom prst="rect">
            <a:avLst/>
          </a:prstGeom>
          <a:noFill/>
        </p:spPr>
        <p:txBody>
          <a:bodyPr wrap="square" rtlCol="0">
            <a:spAutoFit/>
          </a:bodyPr>
          <a:lstStyle/>
          <a:p>
            <a:r>
              <a:rPr lang="en-US" sz="900" dirty="0"/>
              <a:t>100</a:t>
            </a:r>
          </a:p>
        </p:txBody>
      </p:sp>
      <p:sp>
        <p:nvSpPr>
          <p:cNvPr id="9" name="TextBox 8">
            <a:extLst>
              <a:ext uri="{FF2B5EF4-FFF2-40B4-BE49-F238E27FC236}">
                <a16:creationId xmlns:a16="http://schemas.microsoft.com/office/drawing/2014/main" id="{3AB3E3FE-882A-0E4C-B2B5-B0B16FEAED68}"/>
              </a:ext>
            </a:extLst>
          </p:cNvPr>
          <p:cNvSpPr txBox="1"/>
          <p:nvPr/>
        </p:nvSpPr>
        <p:spPr>
          <a:xfrm>
            <a:off x="1867821" y="2768710"/>
            <a:ext cx="1056594" cy="230832"/>
          </a:xfrm>
          <a:prstGeom prst="rect">
            <a:avLst/>
          </a:prstGeom>
          <a:noFill/>
        </p:spPr>
        <p:txBody>
          <a:bodyPr wrap="square" rtlCol="0">
            <a:spAutoFit/>
          </a:bodyPr>
          <a:lstStyle/>
          <a:p>
            <a:r>
              <a:rPr lang="en-US" sz="900" dirty="0"/>
              <a:t>50</a:t>
            </a:r>
          </a:p>
        </p:txBody>
      </p:sp>
      <p:sp>
        <p:nvSpPr>
          <p:cNvPr id="10" name="TextBox 9">
            <a:extLst>
              <a:ext uri="{FF2B5EF4-FFF2-40B4-BE49-F238E27FC236}">
                <a16:creationId xmlns:a16="http://schemas.microsoft.com/office/drawing/2014/main" id="{21D56CB9-CC8A-9F45-8157-54C6C63B18BE}"/>
              </a:ext>
            </a:extLst>
          </p:cNvPr>
          <p:cNvSpPr txBox="1"/>
          <p:nvPr/>
        </p:nvSpPr>
        <p:spPr>
          <a:xfrm>
            <a:off x="1257989" y="2571750"/>
            <a:ext cx="1666425" cy="230832"/>
          </a:xfrm>
          <a:prstGeom prst="rect">
            <a:avLst/>
          </a:prstGeom>
          <a:noFill/>
        </p:spPr>
        <p:txBody>
          <a:bodyPr wrap="square" rtlCol="0">
            <a:spAutoFit/>
          </a:bodyPr>
          <a:lstStyle/>
          <a:p>
            <a:r>
              <a:rPr lang="en-US" sz="900" b="1" dirty="0">
                <a:solidFill>
                  <a:srgbClr val="313A43"/>
                </a:solidFill>
                <a:latin typeface="Tahoma" panose="020B0604030504040204" pitchFamily="34" charset="0"/>
                <a:ea typeface="Tahoma" panose="020B0604030504040204" pitchFamily="34" charset="0"/>
                <a:cs typeface="Tahoma" panose="020B0604030504040204" pitchFamily="34" charset="0"/>
              </a:rPr>
              <a:t>Financial Inclusion Index</a:t>
            </a:r>
          </a:p>
        </p:txBody>
      </p:sp>
      <p:pic>
        <p:nvPicPr>
          <p:cNvPr id="11" name="Picture 10">
            <a:extLst>
              <a:ext uri="{FF2B5EF4-FFF2-40B4-BE49-F238E27FC236}">
                <a16:creationId xmlns:a16="http://schemas.microsoft.com/office/drawing/2014/main" id="{952BDA90-11FF-0047-A13E-3D9492833A5E}"/>
              </a:ext>
            </a:extLst>
          </p:cNvPr>
          <p:cNvPicPr>
            <a:picLocks noChangeAspect="1"/>
          </p:cNvPicPr>
          <p:nvPr/>
        </p:nvPicPr>
        <p:blipFill>
          <a:blip r:embed="rId4"/>
          <a:stretch>
            <a:fillRect/>
          </a:stretch>
        </p:blipFill>
        <p:spPr>
          <a:xfrm flipV="1">
            <a:off x="1016853" y="3041507"/>
            <a:ext cx="2159478" cy="273844"/>
          </a:xfrm>
          <a:prstGeom prst="rect">
            <a:avLst/>
          </a:prstGeom>
        </p:spPr>
      </p:pic>
      <p:sp>
        <p:nvSpPr>
          <p:cNvPr id="14"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15"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5</a:t>
            </a:fld>
            <a:endParaRPr lang="en-CA">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7171"/>
            <a:ext cx="8218489" cy="1214447"/>
          </a:xfrm>
        </p:spPr>
        <p:txBody>
          <a:bodyPr>
            <a:noAutofit/>
          </a:bodyPr>
          <a:lstStyle/>
          <a:p>
            <a:pPr lvl="0"/>
            <a:r>
              <a:rPr lang="en-CA"/>
              <a:t>Takeaways - Demand for inclusive innovation in Canada and the United States</a:t>
            </a:r>
          </a:p>
        </p:txBody>
      </p:sp>
      <p:sp>
        <p:nvSpPr>
          <p:cNvPr id="3" name="Content Placeholder 2"/>
          <p:cNvSpPr>
            <a:spLocks noGrp="1"/>
          </p:cNvSpPr>
          <p:nvPr>
            <p:ph idx="1"/>
          </p:nvPr>
        </p:nvSpPr>
        <p:spPr>
          <a:xfrm>
            <a:off x="457199" y="1428741"/>
            <a:ext cx="8115329" cy="2922597"/>
          </a:xfrm>
        </p:spPr>
        <p:txBody>
          <a:bodyPr>
            <a:normAutofit/>
          </a:bodyPr>
          <a:lstStyle/>
          <a:p>
            <a:pPr marL="307975" indent="-307975">
              <a:spcBef>
                <a:spcPts val="0"/>
              </a:spcBef>
              <a:spcAft>
                <a:spcPts val="1200"/>
              </a:spcAft>
              <a:buSzPts val="1400"/>
            </a:pPr>
            <a:r>
              <a:rPr lang="en-CA" sz="1800">
                <a:solidFill>
                  <a:srgbClr val="003DA5"/>
                </a:solidFill>
              </a:rPr>
              <a:t>The </a:t>
            </a:r>
            <a:r>
              <a:rPr lang="en-CA" sz="1800" b="1">
                <a:solidFill>
                  <a:srgbClr val="003DA5"/>
                </a:solidFill>
              </a:rPr>
              <a:t>high cost of cell phone plans in Canada </a:t>
            </a:r>
            <a:r>
              <a:rPr lang="en-CA" sz="1800">
                <a:solidFill>
                  <a:srgbClr val="003DA5"/>
                </a:solidFill>
              </a:rPr>
              <a:t>poses a barrier to technology-based services for many Canadians</a:t>
            </a:r>
          </a:p>
          <a:p>
            <a:pPr marL="307975" indent="-307975">
              <a:spcBef>
                <a:spcPts val="0"/>
              </a:spcBef>
              <a:spcAft>
                <a:spcPts val="1200"/>
              </a:spcAft>
              <a:buSzPts val="1400"/>
            </a:pPr>
            <a:r>
              <a:rPr lang="en-CA" sz="1800" b="1">
                <a:solidFill>
                  <a:srgbClr val="003DA5"/>
                </a:solidFill>
              </a:rPr>
              <a:t>High tuition costs in the United States </a:t>
            </a:r>
            <a:r>
              <a:rPr lang="en-CA" sz="1800">
                <a:solidFill>
                  <a:srgbClr val="003DA5"/>
                </a:solidFill>
              </a:rPr>
              <a:t>prevent low-income Americans from getting a post-secondary education</a:t>
            </a:r>
          </a:p>
          <a:p>
            <a:pPr marL="307975" indent="-307975">
              <a:spcBef>
                <a:spcPts val="0"/>
              </a:spcBef>
              <a:spcAft>
                <a:spcPts val="1200"/>
              </a:spcAft>
              <a:buSzPts val="1400"/>
            </a:pPr>
            <a:r>
              <a:rPr lang="en-CA" sz="1800">
                <a:solidFill>
                  <a:srgbClr val="003DA5"/>
                </a:solidFill>
              </a:rPr>
              <a:t>As the digitization of the economy contributes to </a:t>
            </a:r>
            <a:r>
              <a:rPr lang="en-CA" sz="1800" b="1">
                <a:solidFill>
                  <a:srgbClr val="003DA5"/>
                </a:solidFill>
              </a:rPr>
              <a:t>rising income inequality in Canada and the United States </a:t>
            </a:r>
            <a:r>
              <a:rPr lang="en-CA" sz="1800">
                <a:solidFill>
                  <a:srgbClr val="003DA5"/>
                </a:solidFill>
              </a:rPr>
              <a:t>it renders some career paths unsustainable, creating a class of vulnerable workers with uncertain future incomes</a:t>
            </a:r>
          </a:p>
        </p:txBody>
      </p:sp>
      <p:sp>
        <p:nvSpPr>
          <p:cNvPr id="4"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5"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6</a:t>
            </a:fld>
            <a:endParaRPr lang="en-CA">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ull_spiral-stairs-01.jpg"/>
          <p:cNvPicPr>
            <a:picLocks noChangeAspect="1"/>
          </p:cNvPicPr>
          <p:nvPr/>
        </p:nvPicPr>
        <p:blipFill>
          <a:blip r:embed="rId3"/>
          <a:srcRect r="49990"/>
          <a:stretch>
            <a:fillRect/>
          </a:stretch>
        </p:blipFill>
        <p:spPr>
          <a:xfrm>
            <a:off x="4572000" y="0"/>
            <a:ext cx="4570413" cy="5143500"/>
          </a:xfrm>
          <a:prstGeom prst="rect">
            <a:avLst/>
          </a:prstGeom>
        </p:spPr>
      </p:pic>
      <p:pic>
        <p:nvPicPr>
          <p:cNvPr id="9" name="Picture 8" descr="sphere_sidewalk.png"/>
          <p:cNvPicPr>
            <a:picLocks noChangeAspect="1"/>
          </p:cNvPicPr>
          <p:nvPr/>
        </p:nvPicPr>
        <p:blipFill>
          <a:blip r:embed="rId4"/>
          <a:stretch>
            <a:fillRect/>
          </a:stretch>
        </p:blipFill>
        <p:spPr>
          <a:xfrm>
            <a:off x="4570413" y="2857500"/>
            <a:ext cx="4572000" cy="2286000"/>
          </a:xfrm>
          <a:prstGeom prst="rect">
            <a:avLst/>
          </a:prstGeom>
        </p:spPr>
      </p:pic>
      <p:sp>
        <p:nvSpPr>
          <p:cNvPr id="10" name="Title 9"/>
          <p:cNvSpPr>
            <a:spLocks noGrp="1"/>
          </p:cNvSpPr>
          <p:nvPr>
            <p:ph type="title"/>
          </p:nvPr>
        </p:nvSpPr>
        <p:spPr>
          <a:xfrm>
            <a:off x="457200" y="471489"/>
            <a:ext cx="3400420" cy="2100262"/>
          </a:xfrm>
        </p:spPr>
        <p:txBody>
          <a:bodyPr>
            <a:normAutofit/>
          </a:bodyPr>
          <a:lstStyle/>
          <a:p>
            <a:r>
              <a:rPr lang="en-CA" sz="2800"/>
              <a:t>Evaluating </a:t>
            </a:r>
            <a:br>
              <a:rPr lang="en-CA" sz="2800"/>
            </a:br>
            <a:r>
              <a:rPr lang="en-CA" sz="2800"/>
              <a:t>Supply of Inclusive Innovators</a:t>
            </a:r>
          </a:p>
        </p:txBody>
      </p:sp>
      <p:sp>
        <p:nvSpPr>
          <p:cNvPr id="7" name="Slide Number Placeholder 5"/>
          <p:cNvSpPr>
            <a:spLocks noGrp="1"/>
          </p:cNvSpPr>
          <p:nvPr>
            <p:ph type="sldNum" sz="quarter" idx="12"/>
          </p:nvPr>
        </p:nvSpPr>
        <p:spPr>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7</a:t>
            </a:fld>
            <a:endParaRPr lang="en-CA">
              <a:solidFill>
                <a:schemeClr val="bg1"/>
              </a:solidFill>
            </a:endParaRPr>
          </a:p>
        </p:txBody>
      </p:sp>
      <p:sp>
        <p:nvSpPr>
          <p:cNvPr id="11" name="TextBox 10"/>
          <p:cNvSpPr txBox="1"/>
          <p:nvPr/>
        </p:nvSpPr>
        <p:spPr>
          <a:xfrm>
            <a:off x="468314" y="2571750"/>
            <a:ext cx="3743324" cy="830997"/>
          </a:xfrm>
          <a:prstGeom prst="rect">
            <a:avLst/>
          </a:prstGeom>
          <a:noFill/>
        </p:spPr>
        <p:txBody>
          <a:bodyPr wrap="square" lIns="0" rtlCol="0">
            <a:spAutoFit/>
          </a:bodyPr>
          <a:lstStyle/>
          <a:p>
            <a:r>
              <a:rPr lang="en-CA" sz="2400">
                <a:solidFill>
                  <a:schemeClr val="accent1"/>
                </a:solidFill>
              </a:rPr>
              <a:t>Case study continued: </a:t>
            </a:r>
            <a:br>
              <a:rPr lang="en-CA" sz="2400">
                <a:solidFill>
                  <a:schemeClr val="accent1"/>
                </a:solidFill>
              </a:rPr>
            </a:br>
            <a:r>
              <a:rPr lang="en-CA" sz="2400">
                <a:solidFill>
                  <a:schemeClr val="accent1"/>
                </a:solidFill>
              </a:rPr>
              <a:t>Financial Inclusion</a:t>
            </a:r>
          </a:p>
        </p:txBody>
      </p:sp>
      <p:sp>
        <p:nvSpPr>
          <p:cNvPr id="19"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7171"/>
            <a:ext cx="8218489" cy="706057"/>
          </a:xfrm>
        </p:spPr>
        <p:txBody>
          <a:bodyPr>
            <a:noAutofit/>
          </a:bodyPr>
          <a:lstStyle/>
          <a:p>
            <a:r>
              <a:rPr lang="en-US" sz="2150"/>
              <a:t>Regional Supply of IIC Applicants (2017-2019) by Category</a:t>
            </a:r>
            <a:endParaRPr lang="en-CA" sz="2150"/>
          </a:p>
        </p:txBody>
      </p:sp>
      <p:sp>
        <p:nvSpPr>
          <p:cNvPr id="3" name="Content Placeholder 2"/>
          <p:cNvSpPr>
            <a:spLocks noGrp="1"/>
          </p:cNvSpPr>
          <p:nvPr>
            <p:ph idx="1"/>
          </p:nvPr>
        </p:nvSpPr>
        <p:spPr>
          <a:xfrm>
            <a:off x="457199" y="857238"/>
            <a:ext cx="8218489" cy="785817"/>
          </a:xfrm>
        </p:spPr>
        <p:txBody>
          <a:bodyPr>
            <a:normAutofit/>
          </a:bodyPr>
          <a:lstStyle/>
          <a:p>
            <a:pPr marL="514350" indent="-285750">
              <a:spcBef>
                <a:spcPts val="0"/>
              </a:spcBef>
              <a:spcAft>
                <a:spcPts val="600"/>
              </a:spcAft>
            </a:pPr>
            <a:r>
              <a:rPr lang="en-US" sz="1200"/>
              <a:t>Our analysis included 1230 applicants representing each region and category</a:t>
            </a:r>
          </a:p>
          <a:p>
            <a:pPr marL="514350" indent="-285750">
              <a:spcBef>
                <a:spcPts val="0"/>
              </a:spcBef>
              <a:spcAft>
                <a:spcPts val="600"/>
              </a:spcAft>
            </a:pPr>
            <a:r>
              <a:rPr lang="en-US" sz="1200"/>
              <a:t>15.4% (or 189) are financial inclusion ventures</a:t>
            </a:r>
          </a:p>
          <a:p>
            <a:pPr>
              <a:spcBef>
                <a:spcPts val="0"/>
              </a:spcBef>
              <a:spcAft>
                <a:spcPts val="600"/>
              </a:spcAft>
              <a:buNone/>
            </a:pPr>
            <a:endParaRPr lang="en-CA" sz="1200"/>
          </a:p>
        </p:txBody>
      </p:sp>
      <p:pic>
        <p:nvPicPr>
          <p:cNvPr id="4" name="Picture 3">
            <a:extLst>
              <a:ext uri="{FF2B5EF4-FFF2-40B4-BE49-F238E27FC236}">
                <a16:creationId xmlns:a16="http://schemas.microsoft.com/office/drawing/2014/main" id="{A0AEC096-A7EF-F041-AAD6-721317004BDC}"/>
              </a:ext>
            </a:extLst>
          </p:cNvPr>
          <p:cNvPicPr>
            <a:picLocks noChangeAspect="1"/>
          </p:cNvPicPr>
          <p:nvPr/>
        </p:nvPicPr>
        <p:blipFill rotWithShape="1">
          <a:blip r:embed="rId3"/>
          <a:srcRect l="7031" t="9271" r="9375"/>
          <a:stretch/>
        </p:blipFill>
        <p:spPr>
          <a:xfrm>
            <a:off x="468313" y="1560065"/>
            <a:ext cx="6858048" cy="2791273"/>
          </a:xfrm>
          <a:prstGeom prst="rect">
            <a:avLst/>
          </a:prstGeom>
        </p:spPr>
      </p:pic>
      <p:sp>
        <p:nvSpPr>
          <p:cNvPr id="5" name="Rectangle 4"/>
          <p:cNvSpPr/>
          <p:nvPr/>
        </p:nvSpPr>
        <p:spPr>
          <a:xfrm>
            <a:off x="7429520" y="1576954"/>
            <a:ext cx="1246168" cy="1446550"/>
          </a:xfrm>
          <a:prstGeom prst="rect">
            <a:avLst/>
          </a:prstGeom>
        </p:spPr>
        <p:txBody>
          <a:bodyPr wrap="square">
            <a:spAutoFit/>
          </a:bodyPr>
          <a:lstStyle/>
          <a:p>
            <a:pPr lvl="0"/>
            <a:r>
              <a:rPr lang="en-CA" sz="800">
                <a:solidFill>
                  <a:schemeClr val="accent1"/>
                </a:solidFill>
              </a:rPr>
              <a:t>NOTE: </a:t>
            </a:r>
            <a:br>
              <a:rPr lang="en-CA" sz="800">
                <a:solidFill>
                  <a:schemeClr val="accent1"/>
                </a:solidFill>
              </a:rPr>
            </a:br>
            <a:r>
              <a:rPr lang="en-CA" sz="800">
                <a:solidFill>
                  <a:schemeClr val="accent1"/>
                </a:solidFill>
              </a:rPr>
              <a:t>In 2017, the challenge was only open to US &amp; Canada, therefore the US &amp; Canada region may be over represented. Further, the most recent year was considered for applicants that applied in multiple years </a:t>
            </a:r>
            <a:endParaRPr lang="en-CA" sz="800" dirty="0">
              <a:solidFill>
                <a:schemeClr val="accent1"/>
              </a:solidFill>
            </a:endParaRPr>
          </a:p>
        </p:txBody>
      </p:sp>
      <p:sp>
        <p:nvSpPr>
          <p:cNvPr id="6"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7"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8</a:t>
            </a:fld>
            <a:endParaRPr lang="en-CA">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EA5300-1179-9242-A199-B2E1985F2076}"/>
              </a:ext>
            </a:extLst>
          </p:cNvPr>
          <p:cNvPicPr>
            <a:picLocks noChangeAspect="1"/>
          </p:cNvPicPr>
          <p:nvPr/>
        </p:nvPicPr>
        <p:blipFill>
          <a:blip r:embed="rId3"/>
          <a:srcRect l="10937" t="4166" r="10937" b="4166"/>
          <a:stretch>
            <a:fillRect/>
          </a:stretch>
        </p:blipFill>
        <p:spPr>
          <a:xfrm>
            <a:off x="2239325" y="114355"/>
            <a:ext cx="6436363" cy="4248000"/>
          </a:xfrm>
          <a:prstGeom prst="rect">
            <a:avLst/>
          </a:prstGeom>
        </p:spPr>
      </p:pic>
      <p:sp>
        <p:nvSpPr>
          <p:cNvPr id="5" name="Rectangle 4">
            <a:extLst>
              <a:ext uri="{FF2B5EF4-FFF2-40B4-BE49-F238E27FC236}">
                <a16:creationId xmlns:a16="http://schemas.microsoft.com/office/drawing/2014/main" id="{4B3991B7-965E-6945-9DEB-D8D7D807DF00}"/>
              </a:ext>
            </a:extLst>
          </p:cNvPr>
          <p:cNvSpPr/>
          <p:nvPr/>
        </p:nvSpPr>
        <p:spPr>
          <a:xfrm>
            <a:off x="543566" y="3051496"/>
            <a:ext cx="171150" cy="250329"/>
          </a:xfrm>
          <a:prstGeom prst="rect">
            <a:avLst/>
          </a:prstGeom>
          <a:solidFill>
            <a:srgbClr val="C6C6C6"/>
          </a:solidFill>
          <a:ln>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546C94-1A58-1E4E-B1EA-01B9312BA118}"/>
              </a:ext>
            </a:extLst>
          </p:cNvPr>
          <p:cNvSpPr txBox="1"/>
          <p:nvPr/>
        </p:nvSpPr>
        <p:spPr>
          <a:xfrm>
            <a:off x="357158" y="2757693"/>
            <a:ext cx="1056594" cy="230832"/>
          </a:xfrm>
          <a:prstGeom prst="rect">
            <a:avLst/>
          </a:prstGeom>
          <a:noFill/>
        </p:spPr>
        <p:txBody>
          <a:bodyPr wrap="square" rtlCol="0">
            <a:spAutoFit/>
          </a:bodyPr>
          <a:lstStyle/>
          <a:p>
            <a:r>
              <a:rPr lang="en-US" sz="900"/>
              <a:t>No Data</a:t>
            </a:r>
            <a:endParaRPr lang="en-US" sz="900" dirty="0"/>
          </a:p>
        </p:txBody>
      </p:sp>
      <p:sp>
        <p:nvSpPr>
          <p:cNvPr id="7" name="TextBox 6">
            <a:extLst>
              <a:ext uri="{FF2B5EF4-FFF2-40B4-BE49-F238E27FC236}">
                <a16:creationId xmlns:a16="http://schemas.microsoft.com/office/drawing/2014/main" id="{59D01C7B-6E33-F148-BF2B-CBA78D6A687B}"/>
              </a:ext>
            </a:extLst>
          </p:cNvPr>
          <p:cNvSpPr txBox="1"/>
          <p:nvPr/>
        </p:nvSpPr>
        <p:spPr>
          <a:xfrm>
            <a:off x="995898" y="2772008"/>
            <a:ext cx="1056594" cy="230832"/>
          </a:xfrm>
          <a:prstGeom prst="rect">
            <a:avLst/>
          </a:prstGeom>
          <a:noFill/>
        </p:spPr>
        <p:txBody>
          <a:bodyPr wrap="square" rtlCol="0">
            <a:spAutoFit/>
          </a:bodyPr>
          <a:lstStyle/>
          <a:p>
            <a:r>
              <a:rPr lang="en-US" sz="900" dirty="0"/>
              <a:t>0</a:t>
            </a:r>
          </a:p>
        </p:txBody>
      </p:sp>
      <p:sp>
        <p:nvSpPr>
          <p:cNvPr id="8" name="TextBox 7">
            <a:extLst>
              <a:ext uri="{FF2B5EF4-FFF2-40B4-BE49-F238E27FC236}">
                <a16:creationId xmlns:a16="http://schemas.microsoft.com/office/drawing/2014/main" id="{CF024BDD-495A-F14B-83E3-E74ADFB4A966}"/>
              </a:ext>
            </a:extLst>
          </p:cNvPr>
          <p:cNvSpPr txBox="1"/>
          <p:nvPr/>
        </p:nvSpPr>
        <p:spPr>
          <a:xfrm>
            <a:off x="2968482" y="2771297"/>
            <a:ext cx="424613" cy="230832"/>
          </a:xfrm>
          <a:prstGeom prst="rect">
            <a:avLst/>
          </a:prstGeom>
          <a:noFill/>
        </p:spPr>
        <p:txBody>
          <a:bodyPr wrap="square" rtlCol="0">
            <a:spAutoFit/>
          </a:bodyPr>
          <a:lstStyle/>
          <a:p>
            <a:r>
              <a:rPr lang="en-US" sz="900" dirty="0"/>
              <a:t>100</a:t>
            </a:r>
          </a:p>
        </p:txBody>
      </p:sp>
      <p:sp>
        <p:nvSpPr>
          <p:cNvPr id="9" name="TextBox 8">
            <a:extLst>
              <a:ext uri="{FF2B5EF4-FFF2-40B4-BE49-F238E27FC236}">
                <a16:creationId xmlns:a16="http://schemas.microsoft.com/office/drawing/2014/main" id="{3AB3E3FE-882A-0E4C-B2B5-B0B16FEAED68}"/>
              </a:ext>
            </a:extLst>
          </p:cNvPr>
          <p:cNvSpPr txBox="1"/>
          <p:nvPr/>
        </p:nvSpPr>
        <p:spPr>
          <a:xfrm>
            <a:off x="1867821" y="2768710"/>
            <a:ext cx="1056594" cy="230832"/>
          </a:xfrm>
          <a:prstGeom prst="rect">
            <a:avLst/>
          </a:prstGeom>
          <a:noFill/>
        </p:spPr>
        <p:txBody>
          <a:bodyPr wrap="square" rtlCol="0">
            <a:spAutoFit/>
          </a:bodyPr>
          <a:lstStyle/>
          <a:p>
            <a:r>
              <a:rPr lang="en-US" sz="900" dirty="0"/>
              <a:t>50</a:t>
            </a:r>
          </a:p>
        </p:txBody>
      </p:sp>
      <p:sp>
        <p:nvSpPr>
          <p:cNvPr id="10" name="TextBox 9">
            <a:extLst>
              <a:ext uri="{FF2B5EF4-FFF2-40B4-BE49-F238E27FC236}">
                <a16:creationId xmlns:a16="http://schemas.microsoft.com/office/drawing/2014/main" id="{21D56CB9-CC8A-9F45-8157-54C6C63B18BE}"/>
              </a:ext>
            </a:extLst>
          </p:cNvPr>
          <p:cNvSpPr txBox="1"/>
          <p:nvPr/>
        </p:nvSpPr>
        <p:spPr>
          <a:xfrm>
            <a:off x="1257989" y="2571750"/>
            <a:ext cx="1666425" cy="230832"/>
          </a:xfrm>
          <a:prstGeom prst="rect">
            <a:avLst/>
          </a:prstGeom>
          <a:noFill/>
        </p:spPr>
        <p:txBody>
          <a:bodyPr wrap="square" rtlCol="0">
            <a:spAutoFit/>
          </a:bodyPr>
          <a:lstStyle/>
          <a:p>
            <a:r>
              <a:rPr lang="en-US" sz="900" b="1" dirty="0">
                <a:solidFill>
                  <a:srgbClr val="313A43"/>
                </a:solidFill>
                <a:latin typeface="Tahoma" panose="020B0604030504040204" pitchFamily="34" charset="0"/>
                <a:ea typeface="Tahoma" panose="020B0604030504040204" pitchFamily="34" charset="0"/>
                <a:cs typeface="Tahoma" panose="020B0604030504040204" pitchFamily="34" charset="0"/>
              </a:rPr>
              <a:t>Financial Inclusion Index</a:t>
            </a:r>
          </a:p>
        </p:txBody>
      </p:sp>
      <p:pic>
        <p:nvPicPr>
          <p:cNvPr id="11" name="Picture 10">
            <a:extLst>
              <a:ext uri="{FF2B5EF4-FFF2-40B4-BE49-F238E27FC236}">
                <a16:creationId xmlns:a16="http://schemas.microsoft.com/office/drawing/2014/main" id="{952BDA90-11FF-0047-A13E-3D9492833A5E}"/>
              </a:ext>
            </a:extLst>
          </p:cNvPr>
          <p:cNvPicPr>
            <a:picLocks noChangeAspect="1"/>
          </p:cNvPicPr>
          <p:nvPr/>
        </p:nvPicPr>
        <p:blipFill>
          <a:blip r:embed="rId4"/>
          <a:stretch>
            <a:fillRect/>
          </a:stretch>
        </p:blipFill>
        <p:spPr>
          <a:xfrm flipV="1">
            <a:off x="1016853" y="3041507"/>
            <a:ext cx="2159478" cy="273844"/>
          </a:xfrm>
          <a:prstGeom prst="rect">
            <a:avLst/>
          </a:prstGeom>
        </p:spPr>
      </p:pic>
      <p:sp>
        <p:nvSpPr>
          <p:cNvPr id="13" name="Footer Placeholder 4"/>
          <p:cNvSpPr>
            <a:spLocks noGrp="1"/>
          </p:cNvSpPr>
          <p:nvPr>
            <p:ph type="ftr" sz="quarter" idx="4294967295"/>
          </p:nvPr>
        </p:nvSpPr>
        <p:spPr>
          <a:xfrm>
            <a:off x="3124200" y="4669210"/>
            <a:ext cx="5162576"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r>
              <a:rPr lang="en-CA">
                <a:solidFill>
                  <a:schemeClr val="bg1"/>
                </a:solidFill>
              </a:rPr>
              <a:t>An evaluation of regional demand &amp; supply for inclusive innovation</a:t>
            </a:r>
          </a:p>
        </p:txBody>
      </p:sp>
      <p:sp>
        <p:nvSpPr>
          <p:cNvPr id="14" name="Slide Number Placeholder 5"/>
          <p:cNvSpPr>
            <a:spLocks noGrp="1"/>
          </p:cNvSpPr>
          <p:nvPr>
            <p:ph type="sldNum" sz="quarter" idx="12"/>
          </p:nvPr>
        </p:nvSpPr>
        <p:spPr>
          <a:xfrm>
            <a:off x="8286776" y="4669210"/>
            <a:ext cx="388912" cy="273844"/>
          </a:xfrm>
          <a:prstGeom prst="rect">
            <a:avLst/>
          </a:prstGeom>
        </p:spPr>
        <p:txBody>
          <a:bodyPr vert="horz" lIns="91440" tIns="45720" rIns="0" bIns="45720" rtlCol="0" anchor="ctr"/>
          <a:lstStyle>
            <a:lvl1pPr algn="r">
              <a:defRPr sz="800">
                <a:solidFill>
                  <a:schemeClr val="accent1"/>
                </a:solidFill>
                <a:latin typeface="Tahoma" pitchFamily="34" charset="0"/>
                <a:ea typeface="Tahoma" pitchFamily="34" charset="0"/>
                <a:cs typeface="Tahoma" pitchFamily="34" charset="0"/>
              </a:defRPr>
            </a:lvl1pPr>
          </a:lstStyle>
          <a:p>
            <a:fld id="{7BD1C29C-DBD6-403F-9114-29FEF76F7F8C}" type="slidenum">
              <a:rPr lang="en-CA" smtClean="0">
                <a:solidFill>
                  <a:schemeClr val="bg1"/>
                </a:solidFill>
              </a:rPr>
              <a:pPr/>
              <a:t>9</a:t>
            </a:fld>
            <a:endParaRPr lang="en-CA">
              <a:solidFill>
                <a:schemeClr val="bg1"/>
              </a:solidFill>
            </a:endParaRPr>
          </a:p>
        </p:txBody>
      </p:sp>
    </p:spTree>
  </p:cSld>
  <p:clrMapOvr>
    <a:masterClrMapping/>
  </p:clrMapOvr>
</p:sld>
</file>

<file path=ppt/theme/theme1.xml><?xml version="1.0" encoding="utf-8"?>
<a:theme xmlns:a="http://schemas.openxmlformats.org/drawingml/2006/main" name="MaRS Theme">
  <a:themeElements>
    <a:clrScheme name="MaRS Brand 2018">
      <a:dk1>
        <a:srgbClr val="000000"/>
      </a:dk1>
      <a:lt1>
        <a:srgbClr val="FFFFFF"/>
      </a:lt1>
      <a:dk2>
        <a:srgbClr val="003DA5"/>
      </a:dk2>
      <a:lt2>
        <a:srgbClr val="D0D4D3"/>
      </a:lt2>
      <a:accent1>
        <a:srgbClr val="003DA5"/>
      </a:accent1>
      <a:accent2>
        <a:srgbClr val="FF671F"/>
      </a:accent2>
      <a:accent3>
        <a:srgbClr val="E68699"/>
      </a:accent3>
      <a:accent4>
        <a:srgbClr val="FFC72C"/>
      </a:accent4>
      <a:accent5>
        <a:srgbClr val="00B373"/>
      </a:accent5>
      <a:accent6>
        <a:srgbClr val="4B9560"/>
      </a:accent6>
      <a:hlink>
        <a:srgbClr val="003DA5"/>
      </a:hlink>
      <a:folHlink>
        <a:srgbClr val="003DA5"/>
      </a:folHlink>
    </a:clrScheme>
    <a:fontScheme name="MaRS Bran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1746</TotalTime>
  <Words>2933</Words>
  <Application>Microsoft Macintosh PowerPoint</Application>
  <PresentationFormat>On-screen Show (16:9)</PresentationFormat>
  <Paragraphs>261</Paragraphs>
  <Slides>21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 Math</vt:lpstr>
      <vt:lpstr>Roboto</vt:lpstr>
      <vt:lpstr>Tahoma</vt:lpstr>
      <vt:lpstr>MaRS Theme</vt:lpstr>
      <vt:lpstr>What do we need? Inclusive Innovation!  Where do we need it?</vt:lpstr>
      <vt:lpstr>What are we doing and why?</vt:lpstr>
      <vt:lpstr>Measuring Demand for Inclusive Inovation</vt:lpstr>
      <vt:lpstr>How do you measure demand for inclusive innovation?</vt:lpstr>
      <vt:lpstr>PowerPoint Presentation</vt:lpstr>
      <vt:lpstr>Takeaways - Demand for inclusive innovation in Canada and the United States</vt:lpstr>
      <vt:lpstr>Evaluating  Supply of Inclusive Innovators</vt:lpstr>
      <vt:lpstr>Regional Supply of IIC Applicants (2017-2019) by Category</vt:lpstr>
      <vt:lpstr>PowerPoint Presentation</vt:lpstr>
      <vt:lpstr>Identifying non-applicant  Financial Inclusion companies</vt:lpstr>
      <vt:lpstr>PowerPoint Presentation</vt:lpstr>
      <vt:lpstr>Results: Global Supply of Inclusive Innovators</vt:lpstr>
      <vt:lpstr>PowerPoint Presentation</vt:lpstr>
      <vt:lpstr>Limitations</vt:lpstr>
      <vt:lpstr>Considering alternative categories of inclusive innovation</vt:lpstr>
      <vt:lpstr>The problem...</vt:lpstr>
      <vt:lpstr>Our solution: identify companies using eight new topics</vt:lpstr>
      <vt:lpstr>We can use these new topics to more accurately identify other (non-applicant) inclusive innovators around the world </vt:lpstr>
      <vt:lpstr>Next Steps</vt:lpstr>
      <vt:lpstr>Questions?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tada</dc:creator>
  <cp:lastModifiedBy>Microsoft Office User</cp:lastModifiedBy>
  <cp:revision>103</cp:revision>
  <dcterms:created xsi:type="dcterms:W3CDTF">2018-10-24T02:57:39Z</dcterms:created>
  <dcterms:modified xsi:type="dcterms:W3CDTF">2019-09-18T13:48:52Z</dcterms:modified>
</cp:coreProperties>
</file>